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1"/>
  </p:notesMasterIdLst>
  <p:sldIdLst>
    <p:sldId id="256" r:id="rId5"/>
    <p:sldId id="271" r:id="rId6"/>
    <p:sldId id="262" r:id="rId7"/>
    <p:sldId id="263" r:id="rId8"/>
    <p:sldId id="265" r:id="rId9"/>
    <p:sldId id="257" r:id="rId10"/>
    <p:sldId id="258" r:id="rId11"/>
    <p:sldId id="259" r:id="rId12"/>
    <p:sldId id="260" r:id="rId13"/>
    <p:sldId id="261" r:id="rId14"/>
    <p:sldId id="266" r:id="rId15"/>
    <p:sldId id="267" r:id="rId16"/>
    <p:sldId id="268" r:id="rId17"/>
    <p:sldId id="270" r:id="rId18"/>
    <p:sldId id="269" r:id="rId19"/>
    <p:sldId id="26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yl Mac Andrew" userId="S::bmacandrew@st.noorderpoort.nl::10f30d57-4fd5-4074-a370-9385be7cf9b8" providerId="AD" clId="Web-{7A683093-5C82-44AF-A692-ED4358160CE0}"/>
    <pc:docChg chg="delSld">
      <pc:chgData name="Beryl Mac Andrew" userId="S::bmacandrew@st.noorderpoort.nl::10f30d57-4fd5-4074-a370-9385be7cf9b8" providerId="AD" clId="Web-{7A683093-5C82-44AF-A692-ED4358160CE0}" dt="2018-07-01T16:20:01.221" v="0"/>
      <pc:docMkLst>
        <pc:docMk/>
      </pc:docMkLst>
      <pc:sldChg chg="del">
        <pc:chgData name="Beryl Mac Andrew" userId="S::bmacandrew@st.noorderpoort.nl::10f30d57-4fd5-4074-a370-9385be7cf9b8" providerId="AD" clId="Web-{7A683093-5C82-44AF-A692-ED4358160CE0}" dt="2018-07-01T16:20:01.221" v="0"/>
        <pc:sldMkLst>
          <pc:docMk/>
          <pc:sldMk cId="233748319" sldId="272"/>
        </pc:sldMkLst>
      </pc:sldChg>
    </pc:docChg>
  </pc:docChgLst>
  <pc:docChgLst>
    <pc:chgData name="Annelies van de Vijver" userId="S::avandevijver@st.noorderpoort.nl::14b8fa2c-0d94-496d-bbf5-7e054652f512" providerId="AD" clId="Web-{85A23B88-952E-4231-9840-EEBD5FE3B3A6}"/>
    <pc:docChg chg="sldOrd">
      <pc:chgData name="Annelies van de Vijver" userId="S::avandevijver@st.noorderpoort.nl::14b8fa2c-0d94-496d-bbf5-7e054652f512" providerId="AD" clId="Web-{85A23B88-952E-4231-9840-EEBD5FE3B3A6}" dt="2018-07-02T07:02:50.170" v="0"/>
      <pc:docMkLst>
        <pc:docMk/>
      </pc:docMkLst>
      <pc:sldChg chg="ord">
        <pc:chgData name="Annelies van de Vijver" userId="S::avandevijver@st.noorderpoort.nl::14b8fa2c-0d94-496d-bbf5-7e054652f512" providerId="AD" clId="Web-{85A23B88-952E-4231-9840-EEBD5FE3B3A6}" dt="2018-07-02T07:02:50.170" v="0"/>
        <pc:sldMkLst>
          <pc:docMk/>
          <pc:sldMk cId="3644673210" sldId="2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E08861-7A74-4179-91B9-FB36E0D938A6}" type="datetimeFigureOut">
              <a:rPr lang="nl-NL" smtClean="0"/>
              <a:t>2-7-2018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DC75BE-BE77-4287-871E-48D95CD8FE69}" type="slidenum">
              <a:rPr lang="nl-NL" smtClean="0"/>
              <a:t>‹nr.›</a:t>
            </a:fld>
            <a:endParaRPr lang="nl-NL"/>
          </a:p>
        </p:txBody>
      </p:sp>
    </p:spTree>
    <p:extLst>
      <p:ext uri="{BB962C8B-B14F-4D97-AF65-F5344CB8AC3E}">
        <p14:creationId xmlns:p14="http://schemas.microsoft.com/office/powerpoint/2010/main" val="1082837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nl-NL"/>
              <a:t>Klik om de stijl te bewerken</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0B3E6C42-C73E-4E25-9BC3-56D780F0924E}" type="datetime1">
              <a:rPr lang="en-US" smtClean="0"/>
              <a:t>7/2/2018</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Gert Jan Lute/ Noorderpoort</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3D9A92D-881C-4528-BDAD-23FA6CE9A9D9}" type="datetime1">
              <a:rPr lang="en-US" smtClean="0"/>
              <a:t>7/2/2018</a:t>
            </a:fld>
            <a:endParaRPr lang="en-US" dirty="0"/>
          </a:p>
        </p:txBody>
      </p:sp>
      <p:sp>
        <p:nvSpPr>
          <p:cNvPr id="5" name="Footer Placeholder 4"/>
          <p:cNvSpPr>
            <a:spLocks noGrp="1"/>
          </p:cNvSpPr>
          <p:nvPr>
            <p:ph type="ftr" sz="quarter" idx="11"/>
          </p:nvPr>
        </p:nvSpPr>
        <p:spPr/>
        <p:txBody>
          <a:bodyPr/>
          <a:lstStyle/>
          <a:p>
            <a:r>
              <a:rPr lang="en-US" dirty="0"/>
              <a:t>Gert Jan Lute/ Noorderpoort</a:t>
            </a:r>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838200" y="6422854"/>
            <a:ext cx="2743196" cy="365125"/>
          </a:xfrm>
        </p:spPr>
        <p:txBody>
          <a:bodyPr/>
          <a:lstStyle/>
          <a:p>
            <a:fld id="{5A079369-C077-4EF9-87EA-91502A936DC5}" type="datetime1">
              <a:rPr lang="en-US" smtClean="0"/>
              <a:t>7/2/2018</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r>
              <a:rPr lang="en-US" dirty="0"/>
              <a:t>Gert Jan Lute/ Noorderpoort</a:t>
            </a:r>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2479501-B630-4A7D-9878-111B7FF6ED76}" type="datetime1">
              <a:rPr lang="en-US" smtClean="0"/>
              <a:t>7/2/2018</a:t>
            </a:fld>
            <a:endParaRPr lang="en-US" dirty="0"/>
          </a:p>
        </p:txBody>
      </p:sp>
      <p:sp>
        <p:nvSpPr>
          <p:cNvPr id="5" name="Footer Placeholder 4"/>
          <p:cNvSpPr>
            <a:spLocks noGrp="1"/>
          </p:cNvSpPr>
          <p:nvPr>
            <p:ph type="ftr" sz="quarter" idx="11"/>
          </p:nvPr>
        </p:nvSpPr>
        <p:spPr/>
        <p:txBody>
          <a:bodyPr/>
          <a:lstStyle/>
          <a:p>
            <a:r>
              <a:rPr lang="en-US" dirty="0"/>
              <a:t>Gert Jan Lute/ Noorderpoort</a:t>
            </a:r>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nl-NL"/>
              <a:t>Klik om de stijl te bewerken</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lvl1pPr>
              <a:defRPr>
                <a:solidFill>
                  <a:schemeClr val="tx1"/>
                </a:solidFill>
              </a:defRPr>
            </a:lvl1pPr>
          </a:lstStyle>
          <a:p>
            <a:fld id="{22BF5647-28BF-452F-B32B-90500346C8F7}" type="datetime1">
              <a:rPr lang="en-US" smtClean="0"/>
              <a:t>7/2/2018</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Gert Jan Lute/ Noorderpoort</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24B2B339-08D3-4075-80D2-95FAC8976C72}" type="datetime1">
              <a:rPr lang="en-US" smtClean="0"/>
              <a:t>7/2/2018</a:t>
            </a:fld>
            <a:endParaRPr lang="en-US" dirty="0"/>
          </a:p>
        </p:txBody>
      </p:sp>
      <p:sp>
        <p:nvSpPr>
          <p:cNvPr id="6" name="Footer Placeholder 5"/>
          <p:cNvSpPr>
            <a:spLocks noGrp="1"/>
          </p:cNvSpPr>
          <p:nvPr>
            <p:ph type="ftr" sz="quarter" idx="11"/>
          </p:nvPr>
        </p:nvSpPr>
        <p:spPr/>
        <p:txBody>
          <a:bodyPr/>
          <a:lstStyle/>
          <a:p>
            <a:r>
              <a:rPr lang="en-US" dirty="0"/>
              <a:t>Gert Jan Lute/ Noorderpoort</a:t>
            </a:r>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10D1B1C3-90E4-44C5-AA16-61076FE56D24}" type="datetime1">
              <a:rPr lang="en-US" smtClean="0"/>
              <a:t>7/2/2018</a:t>
            </a:fld>
            <a:endParaRPr lang="en-US" dirty="0"/>
          </a:p>
        </p:txBody>
      </p:sp>
      <p:sp>
        <p:nvSpPr>
          <p:cNvPr id="8" name="Footer Placeholder 7"/>
          <p:cNvSpPr>
            <a:spLocks noGrp="1"/>
          </p:cNvSpPr>
          <p:nvPr>
            <p:ph type="ftr" sz="quarter" idx="11"/>
          </p:nvPr>
        </p:nvSpPr>
        <p:spPr/>
        <p:txBody>
          <a:bodyPr/>
          <a:lstStyle/>
          <a:p>
            <a:r>
              <a:rPr lang="en-US" dirty="0"/>
              <a:t>Gert Jan Lute/ Noorderpoort</a:t>
            </a:r>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E11EBA05-4FDE-4169-BB8A-694016800D1E}" type="datetime1">
              <a:rPr lang="en-US" smtClean="0"/>
              <a:t>7/2/2018</a:t>
            </a:fld>
            <a:endParaRPr lang="en-US" dirty="0"/>
          </a:p>
        </p:txBody>
      </p:sp>
      <p:sp>
        <p:nvSpPr>
          <p:cNvPr id="4" name="Footer Placeholder 3"/>
          <p:cNvSpPr>
            <a:spLocks noGrp="1"/>
          </p:cNvSpPr>
          <p:nvPr>
            <p:ph type="ftr" sz="quarter" idx="11"/>
          </p:nvPr>
        </p:nvSpPr>
        <p:spPr/>
        <p:txBody>
          <a:bodyPr/>
          <a:lstStyle/>
          <a:p>
            <a:r>
              <a:rPr lang="en-US" dirty="0"/>
              <a:t>Gert Jan Lute/ Noorderpoort</a:t>
            </a:r>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634409-1355-4CFD-8AEC-E6A545899B58}" type="datetime1">
              <a:rPr lang="en-US" smtClean="0"/>
              <a:t>7/2/2018</a:t>
            </a:fld>
            <a:endParaRPr lang="en-US" dirty="0"/>
          </a:p>
        </p:txBody>
      </p:sp>
      <p:sp>
        <p:nvSpPr>
          <p:cNvPr id="3" name="Footer Placeholder 2"/>
          <p:cNvSpPr>
            <a:spLocks noGrp="1"/>
          </p:cNvSpPr>
          <p:nvPr>
            <p:ph type="ftr" sz="quarter" idx="11"/>
          </p:nvPr>
        </p:nvSpPr>
        <p:spPr/>
        <p:txBody>
          <a:bodyPr/>
          <a:lstStyle/>
          <a:p>
            <a:r>
              <a:rPr lang="en-US" dirty="0"/>
              <a:t>Gert Jan Lute/ Noorderpoort</a:t>
            </a:r>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8291FA2C-F99C-411D-8A67-605FF689B42E}" type="datetime1">
              <a:rPr lang="en-US" smtClean="0"/>
              <a:t>7/2/2018</a:t>
            </a:fld>
            <a:endParaRPr lang="en-US" dirty="0"/>
          </a:p>
        </p:txBody>
      </p:sp>
      <p:sp>
        <p:nvSpPr>
          <p:cNvPr id="6" name="Footer Placeholder 5"/>
          <p:cNvSpPr>
            <a:spLocks noGrp="1"/>
          </p:cNvSpPr>
          <p:nvPr>
            <p:ph type="ftr" sz="quarter" idx="11"/>
          </p:nvPr>
        </p:nvSpPr>
        <p:spPr/>
        <p:txBody>
          <a:bodyPr/>
          <a:lstStyle/>
          <a:p>
            <a:r>
              <a:rPr lang="en-US" dirty="0"/>
              <a:t>Gert Jan Lute/ Noorderpoort</a:t>
            </a:r>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de stijl te bewerken</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3C8EBF13-18FC-4B4E-9D95-754259B215CB}" type="datetime1">
              <a:rPr lang="en-US" smtClean="0"/>
              <a:t>7/2/2018</a:t>
            </a:fld>
            <a:endParaRPr lang="en-US" dirty="0"/>
          </a:p>
        </p:txBody>
      </p:sp>
      <p:sp>
        <p:nvSpPr>
          <p:cNvPr id="6" name="Footer Placeholder 5"/>
          <p:cNvSpPr>
            <a:spLocks noGrp="1"/>
          </p:cNvSpPr>
          <p:nvPr>
            <p:ph type="ftr" sz="quarter" idx="11"/>
          </p:nvPr>
        </p:nvSpPr>
        <p:spPr/>
        <p:txBody>
          <a:bodyPr/>
          <a:lstStyle/>
          <a:p>
            <a:r>
              <a:rPr lang="en-US" dirty="0"/>
              <a:t>Gert Jan Lute/ Noorderpoort</a:t>
            </a:r>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8E33C644-5991-461C-8E71-20625D3135EC}" type="datetime1">
              <a:rPr lang="en-US" smtClean="0"/>
              <a:t>7/2/2018</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r>
              <a:rPr lang="en-US" dirty="0"/>
              <a:t>Gert Jan Lute/ Noorderpoort</a:t>
            </a: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sz="4800" dirty="0">
                <a:latin typeface="Book Antiqua" panose="02040602050305030304" pitchFamily="18" charset="0"/>
              </a:rPr>
              <a:t>Angst- en dwangstoornissen</a:t>
            </a:r>
          </a:p>
        </p:txBody>
      </p:sp>
      <p:sp>
        <p:nvSpPr>
          <p:cNvPr id="3" name="Ondertitel 2"/>
          <p:cNvSpPr>
            <a:spLocks noGrp="1"/>
          </p:cNvSpPr>
          <p:nvPr>
            <p:ph type="subTitle" idx="1"/>
          </p:nvPr>
        </p:nvSpPr>
        <p:spPr/>
        <p:txBody>
          <a:bodyPr>
            <a:noAutofit/>
          </a:bodyPr>
          <a:lstStyle/>
          <a:p>
            <a:r>
              <a:rPr lang="nl-NL" sz="2800" dirty="0">
                <a:latin typeface="Book Antiqua" panose="02040602050305030304" pitchFamily="18" charset="0"/>
              </a:rPr>
              <a:t>25 juni 2018</a:t>
            </a:r>
          </a:p>
        </p:txBody>
      </p:sp>
      <p:sp>
        <p:nvSpPr>
          <p:cNvPr id="4" name="Tijdelijke aanduiding voor voettekst 3"/>
          <p:cNvSpPr>
            <a:spLocks noGrp="1"/>
          </p:cNvSpPr>
          <p:nvPr>
            <p:ph type="ftr" sz="quarter" idx="11"/>
          </p:nvPr>
        </p:nvSpPr>
        <p:spPr>
          <a:xfrm>
            <a:off x="4109156" y="6234999"/>
            <a:ext cx="5033991" cy="365125"/>
          </a:xfrm>
        </p:spPr>
        <p:txBody>
          <a:bodyPr/>
          <a:lstStyle/>
          <a:p>
            <a:r>
              <a:rPr lang="en-US" dirty="0"/>
              <a:t>Angst- </a:t>
            </a:r>
            <a:r>
              <a:rPr lang="en-US" dirty="0" err="1"/>
              <a:t>en</a:t>
            </a:r>
            <a:r>
              <a:rPr lang="en-US" dirty="0"/>
              <a:t> dwangstoornissen/ maandag  25 juni 2018 @ Gert Jan Lute/ Noorderpoort</a:t>
            </a:r>
          </a:p>
        </p:txBody>
      </p:sp>
      <p:sp>
        <p:nvSpPr>
          <p:cNvPr id="5" name="Tekstvak 4"/>
          <p:cNvSpPr txBox="1"/>
          <p:nvPr/>
        </p:nvSpPr>
        <p:spPr>
          <a:xfrm>
            <a:off x="472440" y="331304"/>
            <a:ext cx="2999630" cy="523220"/>
          </a:xfrm>
          <a:prstGeom prst="rect">
            <a:avLst/>
          </a:prstGeom>
          <a:noFill/>
        </p:spPr>
        <p:txBody>
          <a:bodyPr wrap="square" rtlCol="0">
            <a:spAutoFit/>
          </a:bodyPr>
          <a:lstStyle/>
          <a:p>
            <a:r>
              <a:rPr lang="nl-NL" sz="2800" dirty="0">
                <a:latin typeface="Book Antiqua" panose="02040602050305030304" pitchFamily="18" charset="0"/>
              </a:rPr>
              <a:t>PowerPoint no. 9</a:t>
            </a:r>
          </a:p>
        </p:txBody>
      </p:sp>
      <p:pic>
        <p:nvPicPr>
          <p:cNvPr id="6" name="Afbeelding 5"/>
          <p:cNvPicPr>
            <a:picLocks noChangeAspect="1"/>
          </p:cNvPicPr>
          <p:nvPr/>
        </p:nvPicPr>
        <p:blipFill>
          <a:blip r:embed="rId2"/>
          <a:stretch>
            <a:fillRect/>
          </a:stretch>
        </p:blipFill>
        <p:spPr>
          <a:xfrm>
            <a:off x="8375375" y="51732"/>
            <a:ext cx="3816625" cy="2002345"/>
          </a:xfrm>
          <a:prstGeom prst="rect">
            <a:avLst/>
          </a:prstGeom>
        </p:spPr>
      </p:pic>
    </p:spTree>
    <p:extLst>
      <p:ext uri="{BB962C8B-B14F-4D97-AF65-F5344CB8AC3E}">
        <p14:creationId xmlns:p14="http://schemas.microsoft.com/office/powerpoint/2010/main" val="3070826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70840" y="337185"/>
            <a:ext cx="3740142" cy="431441"/>
          </a:xfrm>
        </p:spPr>
        <p:txBody>
          <a:bodyPr>
            <a:normAutofit/>
          </a:bodyPr>
          <a:lstStyle/>
          <a:p>
            <a:r>
              <a:rPr lang="nl-NL" sz="1400" b="1" dirty="0">
                <a:latin typeface="Book Antiqua" panose="02040602050305030304" pitchFamily="18" charset="0"/>
              </a:rPr>
              <a:t>Angst- en dwangstoornissen</a:t>
            </a:r>
            <a:endParaRPr lang="nl-NL" sz="1400" dirty="0"/>
          </a:p>
        </p:txBody>
      </p:sp>
      <p:sp>
        <p:nvSpPr>
          <p:cNvPr id="5" name="Rechthoek 4"/>
          <p:cNvSpPr/>
          <p:nvPr/>
        </p:nvSpPr>
        <p:spPr>
          <a:xfrm>
            <a:off x="344557" y="1859340"/>
            <a:ext cx="11145078" cy="3785652"/>
          </a:xfrm>
          <a:prstGeom prst="rect">
            <a:avLst/>
          </a:prstGeom>
        </p:spPr>
        <p:txBody>
          <a:bodyPr wrap="square">
            <a:spAutoFit/>
          </a:bodyPr>
          <a:lstStyle/>
          <a:p>
            <a:pPr marL="285750" indent="-285750">
              <a:buFont typeface="Arial" panose="020B0604020202020204" pitchFamily="34" charset="0"/>
              <a:buChar char="•"/>
            </a:pPr>
            <a:r>
              <a:rPr lang="nl-NL" sz="2400" dirty="0">
                <a:latin typeface="Book Antiqua" panose="02040602050305030304" pitchFamily="18" charset="0"/>
              </a:rPr>
              <a:t>Op een bepaald moment in het beloop van de stoornis is betrokkene zich er van bewust dat de dwanggedachten en dwanghandelingen overdreven of onredelijk zijn. ( Dit is niet op kinderen van toepassing ).</a:t>
            </a:r>
          </a:p>
          <a:p>
            <a:r>
              <a:rPr lang="nl-NL" sz="2400" dirty="0">
                <a:latin typeface="Book Antiqua" panose="02040602050305030304" pitchFamily="18" charset="0"/>
              </a:rPr>
              <a:t> </a:t>
            </a:r>
          </a:p>
          <a:p>
            <a:pPr marL="285750" indent="-285750">
              <a:buFont typeface="Arial" panose="020B0604020202020204" pitchFamily="34" charset="0"/>
              <a:buChar char="•"/>
            </a:pPr>
            <a:r>
              <a:rPr lang="nl-NL" sz="2400" dirty="0">
                <a:latin typeface="Book Antiqua" panose="02040602050305030304" pitchFamily="18" charset="0"/>
              </a:rPr>
              <a:t>De dwanggedachten of dwanghandelingen veroorzaken duidelijk lijden, zij kosten veel tijd (nemen meer dan één uur per dag in beslag) of verstoren in significante mate de normale routine van betrokkene, het beroepsmatig functioneren (of de studie op school) of de gebruikelijke sociale activiteiten of relaties met anderen.</a:t>
            </a:r>
          </a:p>
          <a:p>
            <a:pPr marL="285750" indent="-285750">
              <a:buFont typeface="Arial" panose="020B0604020202020204" pitchFamily="34" charset="0"/>
              <a:buChar char="•"/>
            </a:pPr>
            <a:endParaRPr lang="nl-NL" sz="2400" dirty="0">
              <a:effectLst/>
              <a:latin typeface="Book Antiqua" panose="02040602050305030304" pitchFamily="18" charset="0"/>
            </a:endParaRPr>
          </a:p>
        </p:txBody>
      </p:sp>
      <p:sp>
        <p:nvSpPr>
          <p:cNvPr id="6" name="Rechthoek 5"/>
          <p:cNvSpPr/>
          <p:nvPr/>
        </p:nvSpPr>
        <p:spPr>
          <a:xfrm>
            <a:off x="248762" y="5371530"/>
            <a:ext cx="11357113" cy="830997"/>
          </a:xfrm>
          <a:prstGeom prst="rect">
            <a:avLst/>
          </a:prstGeom>
        </p:spPr>
        <p:txBody>
          <a:bodyPr wrap="square">
            <a:spAutoFit/>
          </a:bodyPr>
          <a:lstStyle/>
          <a:p>
            <a:pPr marL="342900" indent="-342900">
              <a:buFont typeface="Arial" panose="020B0604020202020204" pitchFamily="34" charset="0"/>
              <a:buChar char="•"/>
            </a:pPr>
            <a:r>
              <a:rPr lang="nl-NL" sz="2400" dirty="0">
                <a:latin typeface="Book Antiqua" panose="02040602050305030304" pitchFamily="18" charset="0"/>
              </a:rPr>
              <a:t>De stoornis is niet het gevolg van de directe fysiologische effecten van een middel (bijvoorbeeld drug, geneesmiddel) of een somatische aandoening.</a:t>
            </a:r>
          </a:p>
        </p:txBody>
      </p:sp>
      <p:sp>
        <p:nvSpPr>
          <p:cNvPr id="7" name="Rechthoek 6"/>
          <p:cNvSpPr/>
          <p:nvPr/>
        </p:nvSpPr>
        <p:spPr>
          <a:xfrm>
            <a:off x="344557" y="399294"/>
            <a:ext cx="5503430" cy="461665"/>
          </a:xfrm>
          <a:prstGeom prst="rect">
            <a:avLst/>
          </a:prstGeom>
        </p:spPr>
        <p:txBody>
          <a:bodyPr wrap="none">
            <a:spAutoFit/>
          </a:bodyPr>
          <a:lstStyle/>
          <a:p>
            <a:r>
              <a:rPr lang="nl-NL" sz="2400" u="sng" dirty="0">
                <a:solidFill>
                  <a:srgbClr val="FFFF00"/>
                </a:solidFill>
                <a:latin typeface="Book Antiqua" panose="02040602050305030304" pitchFamily="18" charset="0"/>
              </a:rPr>
              <a:t>Obsessief Compulsieve stoornis ( OCS)</a:t>
            </a:r>
          </a:p>
        </p:txBody>
      </p:sp>
      <p:sp>
        <p:nvSpPr>
          <p:cNvPr id="8" name="Rechthoek 7"/>
          <p:cNvSpPr/>
          <p:nvPr/>
        </p:nvSpPr>
        <p:spPr>
          <a:xfrm>
            <a:off x="497281" y="1269681"/>
            <a:ext cx="2890535" cy="461665"/>
          </a:xfrm>
          <a:prstGeom prst="rect">
            <a:avLst/>
          </a:prstGeom>
        </p:spPr>
        <p:txBody>
          <a:bodyPr wrap="none">
            <a:spAutoFit/>
          </a:bodyPr>
          <a:lstStyle/>
          <a:p>
            <a:r>
              <a:rPr lang="nl-NL" sz="2400" dirty="0">
                <a:solidFill>
                  <a:srgbClr val="FFFF00"/>
                </a:solidFill>
                <a:latin typeface="Book Antiqua" panose="02040602050305030304" pitchFamily="18" charset="0"/>
              </a:rPr>
              <a:t>Dwanghandelingen</a:t>
            </a:r>
          </a:p>
        </p:txBody>
      </p:sp>
      <p:sp>
        <p:nvSpPr>
          <p:cNvPr id="10" name="Tijdelijke aanduiding voor voettekst 3"/>
          <p:cNvSpPr>
            <a:spLocks noGrp="1"/>
          </p:cNvSpPr>
          <p:nvPr>
            <p:ph type="ftr" sz="quarter" idx="11"/>
          </p:nvPr>
        </p:nvSpPr>
        <p:spPr>
          <a:xfrm>
            <a:off x="6455644" y="6352930"/>
            <a:ext cx="5033991" cy="365125"/>
          </a:xfrm>
        </p:spPr>
        <p:txBody>
          <a:bodyPr/>
          <a:lstStyle/>
          <a:p>
            <a:r>
              <a:rPr lang="en-US" dirty="0"/>
              <a:t>Angst- </a:t>
            </a:r>
            <a:r>
              <a:rPr lang="en-US" dirty="0" err="1"/>
              <a:t>en</a:t>
            </a:r>
            <a:r>
              <a:rPr lang="en-US" dirty="0"/>
              <a:t> dwangstoornissen/ maandag  25 juni 2018 @ Gert Jan Lute/ Noorderpoort</a:t>
            </a:r>
          </a:p>
        </p:txBody>
      </p:sp>
    </p:spTree>
    <p:extLst>
      <p:ext uri="{BB962C8B-B14F-4D97-AF65-F5344CB8AC3E}">
        <p14:creationId xmlns:p14="http://schemas.microsoft.com/office/powerpoint/2010/main" val="3859348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19336" y="323933"/>
            <a:ext cx="3872664" cy="471198"/>
          </a:xfrm>
        </p:spPr>
        <p:txBody>
          <a:bodyPr>
            <a:normAutofit/>
          </a:bodyPr>
          <a:lstStyle/>
          <a:p>
            <a:r>
              <a:rPr lang="nl-NL" sz="1400" b="1" dirty="0">
                <a:latin typeface="Book Antiqua" panose="02040602050305030304" pitchFamily="18" charset="0"/>
              </a:rPr>
              <a:t>Angst- en dwangstoornissen</a:t>
            </a:r>
            <a:endParaRPr lang="nl-NL" sz="1400" dirty="0"/>
          </a:p>
        </p:txBody>
      </p:sp>
      <p:sp>
        <p:nvSpPr>
          <p:cNvPr id="5" name="Rechthoek 4"/>
          <p:cNvSpPr/>
          <p:nvPr/>
        </p:nvSpPr>
        <p:spPr>
          <a:xfrm>
            <a:off x="251792" y="1894332"/>
            <a:ext cx="11661912" cy="4524315"/>
          </a:xfrm>
          <a:prstGeom prst="rect">
            <a:avLst/>
          </a:prstGeom>
        </p:spPr>
        <p:txBody>
          <a:bodyPr wrap="square">
            <a:spAutoFit/>
          </a:bodyPr>
          <a:lstStyle/>
          <a:p>
            <a:r>
              <a:rPr lang="nl-NL" sz="2400" dirty="0">
                <a:latin typeface="Book Antiqua" panose="02040602050305030304" pitchFamily="18" charset="0"/>
              </a:rPr>
              <a:t>Paniek is een kortdurende, maar zeer sterke angstaanval die zowel lichamelijke als psychische gevolgen heeft. </a:t>
            </a:r>
          </a:p>
          <a:p>
            <a:endParaRPr lang="nl-NL" sz="2400" dirty="0">
              <a:latin typeface="Book Antiqua" panose="02040602050305030304" pitchFamily="18" charset="0"/>
            </a:endParaRPr>
          </a:p>
          <a:p>
            <a:r>
              <a:rPr lang="nl-NL" sz="2400" dirty="0">
                <a:latin typeface="Book Antiqua" panose="02040602050305030304" pitchFamily="18" charset="0"/>
              </a:rPr>
              <a:t>De persoon heeft een verhoogd hartritme, transpireert, heeft ademhalingsproblemen, kan misselijk of duizelig worden en heeft soms koude rillingen. </a:t>
            </a:r>
          </a:p>
          <a:p>
            <a:endParaRPr lang="nl-NL" sz="2400" dirty="0">
              <a:latin typeface="Book Antiqua" panose="02040602050305030304" pitchFamily="18" charset="0"/>
            </a:endParaRPr>
          </a:p>
          <a:p>
            <a:r>
              <a:rPr lang="nl-NL" sz="2400" dirty="0">
                <a:latin typeface="Book Antiqua" panose="02040602050305030304" pitchFamily="18" charset="0"/>
              </a:rPr>
              <a:t>Psychische gevolgen zijn de angst om dood te gaan , lichamelijk letsel op te lopen, een verdoofd gevoel en derealisatie of depersonalisatie.</a:t>
            </a:r>
          </a:p>
          <a:p>
            <a:endParaRPr lang="nl-NL" sz="2400" dirty="0">
              <a:latin typeface="Book Antiqua" panose="02040602050305030304" pitchFamily="18" charset="0"/>
            </a:endParaRPr>
          </a:p>
          <a:p>
            <a:r>
              <a:rPr lang="nl-NL" sz="2400" dirty="0">
                <a:latin typeface="Book Antiqua" panose="02040602050305030304" pitchFamily="18" charset="0"/>
              </a:rPr>
              <a:t>De persoon kan ook een angst ontwikkelen om een paniekaanval te krijgen. Hij zal in dit geval alle situaties mijden die dit risico met zich meedragen.</a:t>
            </a:r>
          </a:p>
        </p:txBody>
      </p:sp>
      <p:sp>
        <p:nvSpPr>
          <p:cNvPr id="6" name="Tekstvak 5"/>
          <p:cNvSpPr txBox="1"/>
          <p:nvPr/>
        </p:nvSpPr>
        <p:spPr>
          <a:xfrm>
            <a:off x="424070" y="490330"/>
            <a:ext cx="4797287" cy="461665"/>
          </a:xfrm>
          <a:prstGeom prst="rect">
            <a:avLst/>
          </a:prstGeom>
          <a:noFill/>
        </p:spPr>
        <p:txBody>
          <a:bodyPr wrap="square" rtlCol="0">
            <a:spAutoFit/>
          </a:bodyPr>
          <a:lstStyle/>
          <a:p>
            <a:r>
              <a:rPr lang="nl-NL" sz="2400" u="sng" dirty="0">
                <a:solidFill>
                  <a:srgbClr val="FFFF00"/>
                </a:solidFill>
                <a:latin typeface="Book Antiqua" panose="02040602050305030304" pitchFamily="18" charset="0"/>
              </a:rPr>
              <a:t>3. Paniekstoornis</a:t>
            </a:r>
          </a:p>
        </p:txBody>
      </p:sp>
      <p:sp>
        <p:nvSpPr>
          <p:cNvPr id="8" name="Tijdelijke aanduiding voor voettekst 3"/>
          <p:cNvSpPr>
            <a:spLocks noGrp="1"/>
          </p:cNvSpPr>
          <p:nvPr>
            <p:ph type="ftr" sz="quarter" idx="11"/>
          </p:nvPr>
        </p:nvSpPr>
        <p:spPr>
          <a:xfrm>
            <a:off x="6082748" y="6418647"/>
            <a:ext cx="5033991" cy="365125"/>
          </a:xfrm>
        </p:spPr>
        <p:txBody>
          <a:bodyPr/>
          <a:lstStyle/>
          <a:p>
            <a:r>
              <a:rPr lang="en-US" dirty="0"/>
              <a:t>Angst- </a:t>
            </a:r>
            <a:r>
              <a:rPr lang="en-US" dirty="0" err="1"/>
              <a:t>en</a:t>
            </a:r>
            <a:r>
              <a:rPr lang="en-US" dirty="0"/>
              <a:t> dwangstoornissen/ maandag  25 juni 2018 @ Gert Jan Lute/ Noorderpoort</a:t>
            </a:r>
          </a:p>
        </p:txBody>
      </p:sp>
    </p:spTree>
    <p:extLst>
      <p:ext uri="{BB962C8B-B14F-4D97-AF65-F5344CB8AC3E}">
        <p14:creationId xmlns:p14="http://schemas.microsoft.com/office/powerpoint/2010/main" val="147271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38606" y="549219"/>
            <a:ext cx="3859411" cy="444694"/>
          </a:xfrm>
        </p:spPr>
        <p:txBody>
          <a:bodyPr>
            <a:normAutofit/>
          </a:bodyPr>
          <a:lstStyle/>
          <a:p>
            <a:r>
              <a:rPr lang="nl-NL" sz="1400" b="1" dirty="0">
                <a:latin typeface="Book Antiqua" panose="02040602050305030304" pitchFamily="18" charset="0"/>
              </a:rPr>
              <a:t>Angst- en dwangstoornissen</a:t>
            </a:r>
            <a:endParaRPr lang="nl-NL" sz="1400" dirty="0"/>
          </a:p>
        </p:txBody>
      </p:sp>
      <p:sp>
        <p:nvSpPr>
          <p:cNvPr id="5" name="Tekstvak 4"/>
          <p:cNvSpPr txBox="1"/>
          <p:nvPr/>
        </p:nvSpPr>
        <p:spPr>
          <a:xfrm>
            <a:off x="503581" y="2008709"/>
            <a:ext cx="10919792" cy="3046988"/>
          </a:xfrm>
          <a:prstGeom prst="rect">
            <a:avLst/>
          </a:prstGeom>
          <a:noFill/>
        </p:spPr>
        <p:txBody>
          <a:bodyPr wrap="square" rtlCol="0">
            <a:spAutoFit/>
          </a:bodyPr>
          <a:lstStyle/>
          <a:p>
            <a:r>
              <a:rPr lang="nl-NL" sz="2400" dirty="0">
                <a:solidFill>
                  <a:srgbClr val="FFFF00"/>
                </a:solidFill>
                <a:latin typeface="Book Antiqua" panose="02040602050305030304" pitchFamily="18" charset="0"/>
              </a:rPr>
              <a:t>Oorzaken</a:t>
            </a:r>
          </a:p>
          <a:p>
            <a:endParaRPr lang="nl-NL" sz="2400" dirty="0">
              <a:latin typeface="Book Antiqua" panose="02040602050305030304" pitchFamily="18" charset="0"/>
            </a:endParaRPr>
          </a:p>
          <a:p>
            <a:r>
              <a:rPr lang="nl-NL" sz="2400" dirty="0">
                <a:latin typeface="Book Antiqua" panose="02040602050305030304" pitchFamily="18" charset="0"/>
              </a:rPr>
              <a:t>De aandoening ontstaat als gevolg van ernstige stressgevende situaties, waarbij sprake is van levensbedreiging, ernstig lichamelijk letsel of een bedreiging van de fysieke integriteit. </a:t>
            </a:r>
          </a:p>
          <a:p>
            <a:endParaRPr lang="nl-NL" sz="2400" dirty="0">
              <a:latin typeface="Book Antiqua" panose="02040602050305030304" pitchFamily="18" charset="0"/>
            </a:endParaRPr>
          </a:p>
          <a:p>
            <a:r>
              <a:rPr lang="nl-NL" sz="2400" dirty="0">
                <a:latin typeface="Book Antiqua" panose="02040602050305030304" pitchFamily="18" charset="0"/>
              </a:rPr>
              <a:t>Deze situaties zijn voor de persoon traumatisch.</a:t>
            </a:r>
            <a:endParaRPr lang="nl-NL" sz="2400" dirty="0"/>
          </a:p>
          <a:p>
            <a:endParaRPr lang="nl-NL" sz="2400" dirty="0">
              <a:latin typeface="Book Antiqua" panose="02040602050305030304" pitchFamily="18" charset="0"/>
            </a:endParaRPr>
          </a:p>
        </p:txBody>
      </p:sp>
      <p:sp>
        <p:nvSpPr>
          <p:cNvPr id="6" name="Tekstvak 5"/>
          <p:cNvSpPr txBox="1"/>
          <p:nvPr/>
        </p:nvSpPr>
        <p:spPr>
          <a:xfrm>
            <a:off x="622851" y="549219"/>
            <a:ext cx="5817705" cy="461665"/>
          </a:xfrm>
          <a:prstGeom prst="rect">
            <a:avLst/>
          </a:prstGeom>
          <a:noFill/>
        </p:spPr>
        <p:txBody>
          <a:bodyPr wrap="square" rtlCol="0">
            <a:spAutoFit/>
          </a:bodyPr>
          <a:lstStyle/>
          <a:p>
            <a:r>
              <a:rPr lang="nl-NL" sz="2400" u="sng" dirty="0">
                <a:solidFill>
                  <a:srgbClr val="FFFF00"/>
                </a:solidFill>
                <a:latin typeface="Book Antiqua" panose="02040602050305030304" pitchFamily="18" charset="0"/>
              </a:rPr>
              <a:t>4. Post Traumatische Stress Stoornis</a:t>
            </a:r>
          </a:p>
        </p:txBody>
      </p:sp>
      <p:sp>
        <p:nvSpPr>
          <p:cNvPr id="8" name="Tijdelijke aanduiding voor voettekst 3"/>
          <p:cNvSpPr>
            <a:spLocks noGrp="1"/>
          </p:cNvSpPr>
          <p:nvPr>
            <p:ph type="ftr" sz="quarter" idx="11"/>
          </p:nvPr>
        </p:nvSpPr>
        <p:spPr>
          <a:xfrm>
            <a:off x="6671733" y="6325310"/>
            <a:ext cx="5033991" cy="365125"/>
          </a:xfrm>
        </p:spPr>
        <p:txBody>
          <a:bodyPr/>
          <a:lstStyle/>
          <a:p>
            <a:r>
              <a:rPr lang="en-US" dirty="0"/>
              <a:t>Angst- </a:t>
            </a:r>
            <a:r>
              <a:rPr lang="en-US" dirty="0" err="1"/>
              <a:t>en</a:t>
            </a:r>
            <a:r>
              <a:rPr lang="en-US" dirty="0"/>
              <a:t> dwangstoornissen/ maandag  25 juni 2018 @ Gert Jan Lute/ Noorderpoort</a:t>
            </a:r>
          </a:p>
        </p:txBody>
      </p:sp>
    </p:spTree>
    <p:extLst>
      <p:ext uri="{BB962C8B-B14F-4D97-AF65-F5344CB8AC3E}">
        <p14:creationId xmlns:p14="http://schemas.microsoft.com/office/powerpoint/2010/main" val="2365754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r>
              <a:rPr lang="en-US"/>
              <a:t>Gert Jan Lute/ Noorderpoort</a:t>
            </a:r>
            <a:endParaRPr lang="en-US" dirty="0"/>
          </a:p>
        </p:txBody>
      </p:sp>
      <p:sp>
        <p:nvSpPr>
          <p:cNvPr id="3" name="Tekstvak 2"/>
          <p:cNvSpPr txBox="1"/>
          <p:nvPr/>
        </p:nvSpPr>
        <p:spPr>
          <a:xfrm>
            <a:off x="8494644" y="397565"/>
            <a:ext cx="5433391" cy="369332"/>
          </a:xfrm>
          <a:prstGeom prst="rect">
            <a:avLst/>
          </a:prstGeom>
          <a:noFill/>
        </p:spPr>
        <p:txBody>
          <a:bodyPr wrap="square" rtlCol="0">
            <a:spAutoFit/>
          </a:bodyPr>
          <a:lstStyle/>
          <a:p>
            <a:r>
              <a:rPr lang="nl-NL" b="1" dirty="0">
                <a:latin typeface="Book Antiqua" panose="02040602050305030304" pitchFamily="18" charset="0"/>
              </a:rPr>
              <a:t>Angst- en dwangstoornissen</a:t>
            </a:r>
            <a:endParaRPr lang="nl-NL" dirty="0"/>
          </a:p>
        </p:txBody>
      </p:sp>
      <p:sp>
        <p:nvSpPr>
          <p:cNvPr id="4" name="Rechthoek 3"/>
          <p:cNvSpPr/>
          <p:nvPr/>
        </p:nvSpPr>
        <p:spPr>
          <a:xfrm>
            <a:off x="291547" y="659925"/>
            <a:ext cx="11237845" cy="5570756"/>
          </a:xfrm>
          <a:prstGeom prst="rect">
            <a:avLst/>
          </a:prstGeom>
        </p:spPr>
        <p:txBody>
          <a:bodyPr wrap="square">
            <a:spAutoFit/>
          </a:bodyPr>
          <a:lstStyle/>
          <a:p>
            <a:pPr marL="285750" indent="-285750">
              <a:buFont typeface="Arial" panose="020B0604020202020204" pitchFamily="34" charset="0"/>
              <a:buChar char="•"/>
            </a:pPr>
            <a:r>
              <a:rPr lang="nl-NL" sz="2200" dirty="0">
                <a:latin typeface="Book Antiqua" panose="02040602050305030304" pitchFamily="18" charset="0"/>
              </a:rPr>
              <a:t>Oorlog, burgeroorlog en andere gewapende conflicten (shellshock, </a:t>
            </a:r>
            <a:r>
              <a:rPr lang="nl-NL" sz="2200" i="1" dirty="0" err="1">
                <a:latin typeface="Book Antiqua" panose="02040602050305030304" pitchFamily="18" charset="0"/>
              </a:rPr>
              <a:t>battle</a:t>
            </a:r>
            <a:r>
              <a:rPr lang="nl-NL" sz="2200" i="1" dirty="0">
                <a:latin typeface="Book Antiqua" panose="02040602050305030304" pitchFamily="18" charset="0"/>
              </a:rPr>
              <a:t> </a:t>
            </a:r>
            <a:r>
              <a:rPr lang="nl-NL" sz="2200" i="1" dirty="0" err="1">
                <a:latin typeface="Book Antiqua" panose="02040602050305030304" pitchFamily="18" charset="0"/>
              </a:rPr>
              <a:t>fatigue</a:t>
            </a:r>
            <a:r>
              <a:rPr lang="nl-NL" sz="2200" dirty="0">
                <a:latin typeface="Book Antiqua" panose="02040602050305030304" pitchFamily="18" charset="0"/>
              </a:rPr>
              <a:t> en concentratiekampsyndroom</a:t>
            </a:r>
          </a:p>
          <a:p>
            <a:endParaRPr lang="nl-NL" sz="2200" dirty="0">
              <a:latin typeface="Book Antiqua" panose="02040602050305030304" pitchFamily="18" charset="0"/>
            </a:endParaRPr>
          </a:p>
          <a:p>
            <a:pPr marL="285750" indent="-285750">
              <a:buFont typeface="Arial" panose="020B0604020202020204" pitchFamily="34" charset="0"/>
              <a:buChar char="•"/>
            </a:pPr>
            <a:r>
              <a:rPr lang="nl-NL" sz="2200" dirty="0">
                <a:latin typeface="Book Antiqua" panose="02040602050305030304" pitchFamily="18" charset="0"/>
              </a:rPr>
              <a:t>Gewelddadige aanvallen, agressie of bedreigingen (bijvoorbeeld huiselijk geweld, overval, beroving, marteling)</a:t>
            </a:r>
          </a:p>
          <a:p>
            <a:endParaRPr lang="nl-NL" sz="2200" dirty="0">
              <a:latin typeface="Book Antiqua" panose="02040602050305030304" pitchFamily="18" charset="0"/>
            </a:endParaRPr>
          </a:p>
          <a:p>
            <a:pPr marL="285750" indent="-285750">
              <a:buFont typeface="Arial" panose="020B0604020202020204" pitchFamily="34" charset="0"/>
              <a:buChar char="•"/>
            </a:pPr>
            <a:r>
              <a:rPr lang="nl-NL" sz="2200" dirty="0">
                <a:latin typeface="Book Antiqua" panose="02040602050305030304" pitchFamily="18" charset="0"/>
              </a:rPr>
              <a:t>Getuige zijn van extreem geweld.</a:t>
            </a:r>
          </a:p>
          <a:p>
            <a:endParaRPr lang="nl-NL" sz="2200" dirty="0">
              <a:latin typeface="Book Antiqua" panose="02040602050305030304" pitchFamily="18" charset="0"/>
            </a:endParaRPr>
          </a:p>
          <a:p>
            <a:pPr marL="285750" indent="-285750">
              <a:buFont typeface="Arial" panose="020B0604020202020204" pitchFamily="34" charset="0"/>
              <a:buChar char="•"/>
            </a:pPr>
            <a:r>
              <a:rPr lang="nl-NL" sz="2200" dirty="0">
                <a:latin typeface="Book Antiqua" panose="02040602050305030304" pitchFamily="18" charset="0"/>
              </a:rPr>
              <a:t>Verkrachting, seksueel misbruik of incest.</a:t>
            </a:r>
          </a:p>
          <a:p>
            <a:endParaRPr lang="nl-NL" sz="2200" dirty="0">
              <a:latin typeface="Book Antiqua" panose="02040602050305030304" pitchFamily="18" charset="0"/>
            </a:endParaRPr>
          </a:p>
          <a:p>
            <a:pPr marL="285750" indent="-285750">
              <a:buFont typeface="Arial" panose="020B0604020202020204" pitchFamily="34" charset="0"/>
              <a:buChar char="•"/>
            </a:pPr>
            <a:r>
              <a:rPr lang="nl-NL" sz="2200" dirty="0">
                <a:latin typeface="Book Antiqua" panose="02040602050305030304" pitchFamily="18" charset="0"/>
              </a:rPr>
              <a:t>Kindermishandeling (bijvoorbeeld lichamelijk misbruik, verwaarlozing of emotionele/psychische mishandeling)</a:t>
            </a:r>
          </a:p>
          <a:p>
            <a:endParaRPr lang="nl-NL" sz="2200" dirty="0">
              <a:latin typeface="Book Antiqua" panose="02040602050305030304" pitchFamily="18" charset="0"/>
            </a:endParaRPr>
          </a:p>
          <a:p>
            <a:pPr marL="285750" indent="-285750">
              <a:buFont typeface="Arial" panose="020B0604020202020204" pitchFamily="34" charset="0"/>
              <a:buChar char="•"/>
            </a:pPr>
            <a:r>
              <a:rPr lang="nl-NL" sz="2200" dirty="0">
                <a:latin typeface="Book Antiqua" panose="02040602050305030304" pitchFamily="18" charset="0"/>
              </a:rPr>
              <a:t>Zware verwondingen als gevolg van bijvoorbeeld een verkeersongeval of verbranding</a:t>
            </a:r>
          </a:p>
          <a:p>
            <a:endParaRPr lang="nl-NL" sz="2400" dirty="0">
              <a:latin typeface="Book Antiqua" panose="02040602050305030304" pitchFamily="18" charset="0"/>
            </a:endParaRPr>
          </a:p>
          <a:p>
            <a:pPr marL="285750" indent="-285750">
              <a:buFont typeface="Arial" panose="020B0604020202020204" pitchFamily="34" charset="0"/>
              <a:buChar char="•"/>
            </a:pPr>
            <a:r>
              <a:rPr lang="nl-NL" sz="2400" dirty="0">
                <a:latin typeface="Book Antiqua" panose="02040602050305030304" pitchFamily="18" charset="0"/>
              </a:rPr>
              <a:t>Een traumatische bevalling  (postpartum PTSS)</a:t>
            </a:r>
          </a:p>
        </p:txBody>
      </p:sp>
      <p:sp>
        <p:nvSpPr>
          <p:cNvPr id="5" name="Tekstvak 4"/>
          <p:cNvSpPr txBox="1"/>
          <p:nvPr/>
        </p:nvSpPr>
        <p:spPr>
          <a:xfrm>
            <a:off x="291547" y="26504"/>
            <a:ext cx="7293284" cy="461665"/>
          </a:xfrm>
          <a:prstGeom prst="rect">
            <a:avLst/>
          </a:prstGeom>
          <a:noFill/>
        </p:spPr>
        <p:txBody>
          <a:bodyPr wrap="square" rtlCol="0">
            <a:spAutoFit/>
          </a:bodyPr>
          <a:lstStyle/>
          <a:p>
            <a:r>
              <a:rPr lang="nl-NL" sz="2400" u="sng" dirty="0">
                <a:solidFill>
                  <a:srgbClr val="FFFF00"/>
                </a:solidFill>
                <a:latin typeface="Book Antiqua" panose="02040602050305030304" pitchFamily="18" charset="0"/>
              </a:rPr>
              <a:t>4. Post Traumatische Stress              </a:t>
            </a:r>
            <a:r>
              <a:rPr lang="nl-NL" sz="2400" dirty="0">
                <a:solidFill>
                  <a:srgbClr val="FFFF00"/>
                </a:solidFill>
                <a:latin typeface="Book Antiqua" panose="02040602050305030304" pitchFamily="18" charset="0"/>
              </a:rPr>
              <a:t>Oorzaken </a:t>
            </a:r>
          </a:p>
        </p:txBody>
      </p:sp>
      <p:sp>
        <p:nvSpPr>
          <p:cNvPr id="6" name="Tijdelijke aanduiding voor voettekst 3"/>
          <p:cNvSpPr txBox="1">
            <a:spLocks/>
          </p:cNvSpPr>
          <p:nvPr/>
        </p:nvSpPr>
        <p:spPr>
          <a:xfrm>
            <a:off x="5596471" y="6428581"/>
            <a:ext cx="5033991"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Angst- </a:t>
            </a:r>
            <a:r>
              <a:rPr lang="en-US" dirty="0" err="1"/>
              <a:t>en</a:t>
            </a:r>
            <a:r>
              <a:rPr lang="en-US" dirty="0"/>
              <a:t> dwangstoornissen/ maandag  25 juni 2018 @ Gert Jan Lute/ Noorderpoort</a:t>
            </a:r>
          </a:p>
        </p:txBody>
      </p:sp>
    </p:spTree>
    <p:extLst>
      <p:ext uri="{BB962C8B-B14F-4D97-AF65-F5344CB8AC3E}">
        <p14:creationId xmlns:p14="http://schemas.microsoft.com/office/powerpoint/2010/main" val="2298428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12103" y="522715"/>
            <a:ext cx="3660629" cy="457946"/>
          </a:xfrm>
        </p:spPr>
        <p:txBody>
          <a:bodyPr>
            <a:normAutofit/>
          </a:bodyPr>
          <a:lstStyle/>
          <a:p>
            <a:r>
              <a:rPr lang="nl-NL" sz="1400" b="1" dirty="0">
                <a:latin typeface="Book Antiqua" panose="02040602050305030304" pitchFamily="18" charset="0"/>
              </a:rPr>
              <a:t>Angst- en dwangstoornissen</a:t>
            </a:r>
            <a:endParaRPr lang="nl-NL" sz="1400" dirty="0"/>
          </a:p>
        </p:txBody>
      </p:sp>
      <p:sp>
        <p:nvSpPr>
          <p:cNvPr id="5" name="Tekstvak 4"/>
          <p:cNvSpPr txBox="1"/>
          <p:nvPr/>
        </p:nvSpPr>
        <p:spPr>
          <a:xfrm>
            <a:off x="622852" y="490330"/>
            <a:ext cx="5433391" cy="738664"/>
          </a:xfrm>
          <a:prstGeom prst="rect">
            <a:avLst/>
          </a:prstGeom>
          <a:noFill/>
        </p:spPr>
        <p:txBody>
          <a:bodyPr wrap="square" rtlCol="0">
            <a:spAutoFit/>
          </a:bodyPr>
          <a:lstStyle/>
          <a:p>
            <a:r>
              <a:rPr lang="nl-NL" sz="2400" u="sng" dirty="0">
                <a:solidFill>
                  <a:srgbClr val="FFFF00"/>
                </a:solidFill>
                <a:latin typeface="Book Antiqua" panose="02040602050305030304" pitchFamily="18" charset="0"/>
              </a:rPr>
              <a:t>4. Post Traumatische Stress</a:t>
            </a:r>
          </a:p>
          <a:p>
            <a:endParaRPr lang="nl-NL" dirty="0"/>
          </a:p>
        </p:txBody>
      </p:sp>
      <p:sp>
        <p:nvSpPr>
          <p:cNvPr id="6" name="Tekstvak 5"/>
          <p:cNvSpPr txBox="1"/>
          <p:nvPr/>
        </p:nvSpPr>
        <p:spPr>
          <a:xfrm>
            <a:off x="298173" y="1228994"/>
            <a:ext cx="11516140" cy="5139869"/>
          </a:xfrm>
          <a:prstGeom prst="rect">
            <a:avLst/>
          </a:prstGeom>
          <a:noFill/>
        </p:spPr>
        <p:txBody>
          <a:bodyPr wrap="square" rtlCol="0">
            <a:spAutoFit/>
          </a:bodyPr>
          <a:lstStyle/>
          <a:p>
            <a:r>
              <a:rPr lang="nl-NL" sz="2400" dirty="0">
                <a:solidFill>
                  <a:srgbClr val="FFFF00"/>
                </a:solidFill>
                <a:latin typeface="Book Antiqua" panose="02040602050305030304" pitchFamily="18" charset="0"/>
              </a:rPr>
              <a:t>Symptomen</a:t>
            </a:r>
            <a:r>
              <a:rPr lang="nl-NL" dirty="0">
                <a:solidFill>
                  <a:srgbClr val="FFFF00"/>
                </a:solidFill>
                <a:latin typeface="Book Antiqua" panose="02040602050305030304" pitchFamily="18" charset="0"/>
              </a:rPr>
              <a:t>:</a:t>
            </a:r>
          </a:p>
          <a:p>
            <a:endParaRPr lang="nl-NL" dirty="0"/>
          </a:p>
          <a:p>
            <a:pPr marL="342900" indent="-342900">
              <a:buFont typeface="Arial" panose="020B0604020202020204" pitchFamily="34" charset="0"/>
              <a:buChar char="•"/>
            </a:pPr>
            <a:r>
              <a:rPr lang="nl-NL" sz="2200" dirty="0">
                <a:latin typeface="Book Antiqua" panose="02040602050305030304" pitchFamily="18" charset="0"/>
              </a:rPr>
              <a:t>Herbeleving (nachtmerries of flashbacks), </a:t>
            </a:r>
          </a:p>
          <a:p>
            <a:pPr marL="342900" indent="-342900">
              <a:buFont typeface="Arial" panose="020B0604020202020204" pitchFamily="34" charset="0"/>
              <a:buChar char="•"/>
            </a:pPr>
            <a:r>
              <a:rPr lang="nl-NL" sz="2200" dirty="0">
                <a:latin typeface="Book Antiqua" panose="02040602050305030304" pitchFamily="18" charset="0"/>
              </a:rPr>
              <a:t>Vermijding van herinneringen of emotionele uitschakeling hiervan</a:t>
            </a:r>
          </a:p>
          <a:p>
            <a:pPr marL="342900" indent="-342900">
              <a:buFont typeface="Arial" panose="020B0604020202020204" pitchFamily="34" charset="0"/>
              <a:buChar char="•"/>
            </a:pPr>
            <a:r>
              <a:rPr lang="nl-NL" sz="2200" dirty="0">
                <a:latin typeface="Book Antiqua" panose="02040602050305030304" pitchFamily="18" charset="0"/>
              </a:rPr>
              <a:t>Ernstige prikkelbaarheid en slaapstoornissen, extreme spanning als gevolg van bepaalde prikkels, irritatie en hevige schrikreacties. </a:t>
            </a:r>
          </a:p>
          <a:p>
            <a:endParaRPr lang="nl-NL" sz="2200" dirty="0">
              <a:latin typeface="Book Antiqua" panose="02040602050305030304" pitchFamily="18" charset="0"/>
            </a:endParaRPr>
          </a:p>
          <a:p>
            <a:pPr marL="342900" indent="-342900">
              <a:buFont typeface="Arial" panose="020B0604020202020204" pitchFamily="34" charset="0"/>
              <a:buChar char="•"/>
            </a:pPr>
            <a:r>
              <a:rPr lang="nl-NL" sz="2200" dirty="0">
                <a:latin typeface="Book Antiqua" panose="02040602050305030304" pitchFamily="18" charset="0"/>
              </a:rPr>
              <a:t>Mogelijk symptomen van andere psychische aandoeningen zoals een klinische depressie. </a:t>
            </a:r>
          </a:p>
          <a:p>
            <a:endParaRPr lang="nl-NL" sz="2200" dirty="0">
              <a:latin typeface="Book Antiqua" panose="02040602050305030304" pitchFamily="18" charset="0"/>
            </a:endParaRPr>
          </a:p>
          <a:p>
            <a:pPr marL="342900" indent="-342900">
              <a:buFont typeface="Arial" panose="020B0604020202020204" pitchFamily="34" charset="0"/>
              <a:buChar char="•"/>
            </a:pPr>
            <a:r>
              <a:rPr lang="nl-NL" sz="2200" dirty="0">
                <a:latin typeface="Book Antiqua" panose="02040602050305030304" pitchFamily="18" charset="0"/>
              </a:rPr>
              <a:t>Van PTSS is sprake wanneer de symptomen langer dan een maand duren. </a:t>
            </a:r>
          </a:p>
          <a:p>
            <a:r>
              <a:rPr lang="nl-NL" sz="2200" dirty="0">
                <a:latin typeface="Book Antiqua" panose="02040602050305030304" pitchFamily="18" charset="0"/>
              </a:rPr>
              <a:t>     Bij korter dan een maand, spreekt men van acute stressstoornis </a:t>
            </a:r>
          </a:p>
          <a:p>
            <a:endParaRPr lang="nl-NL" sz="2200" dirty="0">
              <a:latin typeface="Book Antiqua" panose="02040602050305030304" pitchFamily="18" charset="0"/>
            </a:endParaRPr>
          </a:p>
          <a:p>
            <a:pPr marL="342900" indent="-342900">
              <a:buFont typeface="Arial" panose="020B0604020202020204" pitchFamily="34" charset="0"/>
              <a:buChar char="•"/>
            </a:pPr>
            <a:r>
              <a:rPr lang="nl-NL" sz="2200" dirty="0">
                <a:latin typeface="Book Antiqua" panose="02040602050305030304" pitchFamily="18" charset="0"/>
              </a:rPr>
              <a:t>PTSS is met behandeling te genezen of te verbeteren. Soms kan dit ook spontaan gebeuren. </a:t>
            </a:r>
          </a:p>
        </p:txBody>
      </p:sp>
      <p:sp>
        <p:nvSpPr>
          <p:cNvPr id="8" name="Tijdelijke aanduiding voor voettekst 3"/>
          <p:cNvSpPr>
            <a:spLocks noGrp="1"/>
          </p:cNvSpPr>
          <p:nvPr>
            <p:ph type="ftr" sz="quarter" idx="11"/>
          </p:nvPr>
        </p:nvSpPr>
        <p:spPr>
          <a:xfrm>
            <a:off x="5895107" y="6368863"/>
            <a:ext cx="5033991" cy="365125"/>
          </a:xfrm>
        </p:spPr>
        <p:txBody>
          <a:bodyPr/>
          <a:lstStyle/>
          <a:p>
            <a:r>
              <a:rPr lang="en-US" dirty="0"/>
              <a:t>Angst- </a:t>
            </a:r>
            <a:r>
              <a:rPr lang="en-US" dirty="0" err="1"/>
              <a:t>en</a:t>
            </a:r>
            <a:r>
              <a:rPr lang="en-US" dirty="0"/>
              <a:t> dwangstoornissen/ maandag  25 juni 2018 @ Gert Jan Lute/ Noorderpoort</a:t>
            </a:r>
          </a:p>
        </p:txBody>
      </p:sp>
    </p:spTree>
    <p:extLst>
      <p:ext uri="{BB962C8B-B14F-4D97-AF65-F5344CB8AC3E}">
        <p14:creationId xmlns:p14="http://schemas.microsoft.com/office/powerpoint/2010/main" val="993205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8309113" y="207852"/>
            <a:ext cx="3644348" cy="369332"/>
          </a:xfrm>
          <a:prstGeom prst="rect">
            <a:avLst/>
          </a:prstGeom>
          <a:noFill/>
        </p:spPr>
        <p:txBody>
          <a:bodyPr wrap="square" rtlCol="0">
            <a:spAutoFit/>
          </a:bodyPr>
          <a:lstStyle/>
          <a:p>
            <a:r>
              <a:rPr lang="nl-NL" b="1" dirty="0">
                <a:latin typeface="Book Antiqua" panose="02040602050305030304" pitchFamily="18" charset="0"/>
              </a:rPr>
              <a:t>Angst- en dwangstoornissen</a:t>
            </a:r>
            <a:endParaRPr lang="nl-NL" dirty="0"/>
          </a:p>
        </p:txBody>
      </p:sp>
      <p:sp>
        <p:nvSpPr>
          <p:cNvPr id="4" name="Rechthoek 3"/>
          <p:cNvSpPr/>
          <p:nvPr/>
        </p:nvSpPr>
        <p:spPr>
          <a:xfrm>
            <a:off x="702363" y="3914697"/>
            <a:ext cx="10959548" cy="2677656"/>
          </a:xfrm>
          <a:prstGeom prst="rect">
            <a:avLst/>
          </a:prstGeom>
        </p:spPr>
        <p:txBody>
          <a:bodyPr wrap="square">
            <a:spAutoFit/>
          </a:bodyPr>
          <a:lstStyle/>
          <a:p>
            <a:r>
              <a:rPr lang="nl-NL" sz="2400" u="sng" dirty="0">
                <a:latin typeface="Book Antiqua" panose="02040602050305030304" pitchFamily="18" charset="0"/>
              </a:rPr>
              <a:t>Sociotherapie</a:t>
            </a:r>
          </a:p>
          <a:p>
            <a:r>
              <a:rPr lang="nl-NL" sz="2400" dirty="0">
                <a:latin typeface="Book Antiqua" panose="02040602050305030304" pitchFamily="18" charset="0"/>
              </a:rPr>
              <a:t>Verlichten van sociale isolatie van betrokkenen te verlichten en hen aan te moedigen om terug te keren in het sociale leven en de beroepsomgeving. Wordt de oorzaak van een angststoornis in de kindertijd vermoed, dan probeert men deze met behulp van </a:t>
            </a:r>
            <a:r>
              <a:rPr lang="nl-NL" sz="2400" b="1" dirty="0">
                <a:latin typeface="Book Antiqua" panose="02040602050305030304" pitchFamily="18" charset="0"/>
              </a:rPr>
              <a:t>dieptepsychologie</a:t>
            </a:r>
            <a:r>
              <a:rPr lang="nl-NL" sz="2400" dirty="0">
                <a:latin typeface="Book Antiqua" panose="02040602050305030304" pitchFamily="18" charset="0"/>
              </a:rPr>
              <a:t> te behandelen. Een dergelijke behandeling strekt zich vaak uit over meerdere jaren.</a:t>
            </a:r>
            <a:br>
              <a:rPr lang="nl-NL" sz="2400" dirty="0">
                <a:latin typeface="Book Antiqua" panose="02040602050305030304" pitchFamily="18" charset="0"/>
              </a:rPr>
            </a:br>
            <a:endParaRPr lang="nl-NL" sz="2400" dirty="0"/>
          </a:p>
        </p:txBody>
      </p:sp>
      <p:sp>
        <p:nvSpPr>
          <p:cNvPr id="5" name="Rechthoek 4"/>
          <p:cNvSpPr/>
          <p:nvPr/>
        </p:nvSpPr>
        <p:spPr>
          <a:xfrm>
            <a:off x="583094" y="1725980"/>
            <a:ext cx="11078817" cy="1938992"/>
          </a:xfrm>
          <a:prstGeom prst="rect">
            <a:avLst/>
          </a:prstGeom>
        </p:spPr>
        <p:txBody>
          <a:bodyPr wrap="square">
            <a:spAutoFit/>
          </a:bodyPr>
          <a:lstStyle/>
          <a:p>
            <a:r>
              <a:rPr lang="nl-NL" sz="2400" u="sng" dirty="0">
                <a:latin typeface="Book Antiqua" panose="02040602050305030304" pitchFamily="18" charset="0"/>
              </a:rPr>
              <a:t>Inzet van medicijnen</a:t>
            </a:r>
          </a:p>
          <a:p>
            <a:r>
              <a:rPr lang="nl-NL" sz="2400" dirty="0">
                <a:latin typeface="Book Antiqua" panose="02040602050305030304" pitchFamily="18" charset="0"/>
              </a:rPr>
              <a:t>Hierbij zet men antidepressiva in.(serotonine- opnameremmers  en tricyclische antidepressiva) en in </a:t>
            </a:r>
            <a:r>
              <a:rPr lang="nl-NL" sz="2400" dirty="0" err="1">
                <a:latin typeface="Book Antiqua" panose="02040602050305030304" pitchFamily="18" charset="0"/>
              </a:rPr>
              <a:t>midere</a:t>
            </a:r>
            <a:r>
              <a:rPr lang="nl-NL" sz="2400" dirty="0">
                <a:latin typeface="Book Antiqua" panose="02040602050305030304" pitchFamily="18" charset="0"/>
              </a:rPr>
              <a:t> mindere mate kalmeringsmiddelen zoals benzodiazepinen. Als de lichamelijke symptomen overheersen kunnen bètablokkers van nut zijn.</a:t>
            </a:r>
          </a:p>
        </p:txBody>
      </p:sp>
      <p:sp>
        <p:nvSpPr>
          <p:cNvPr id="6" name="Rechthoek 5"/>
          <p:cNvSpPr/>
          <p:nvPr/>
        </p:nvSpPr>
        <p:spPr>
          <a:xfrm>
            <a:off x="583094" y="767443"/>
            <a:ext cx="4382931" cy="461665"/>
          </a:xfrm>
          <a:prstGeom prst="rect">
            <a:avLst/>
          </a:prstGeom>
        </p:spPr>
        <p:txBody>
          <a:bodyPr wrap="none">
            <a:spAutoFit/>
          </a:bodyPr>
          <a:lstStyle/>
          <a:p>
            <a:r>
              <a:rPr lang="nl-NL" sz="2400" dirty="0">
                <a:solidFill>
                  <a:srgbClr val="FFFF00"/>
                </a:solidFill>
                <a:latin typeface="Book Antiqua" panose="02040602050305030304" pitchFamily="18" charset="0"/>
              </a:rPr>
              <a:t>Behandeling van angststoornis</a:t>
            </a:r>
          </a:p>
        </p:txBody>
      </p:sp>
      <p:sp>
        <p:nvSpPr>
          <p:cNvPr id="8" name="Tijdelijke aanduiding voor voettekst 3"/>
          <p:cNvSpPr>
            <a:spLocks noGrp="1"/>
          </p:cNvSpPr>
          <p:nvPr>
            <p:ph type="ftr" sz="quarter" idx="11"/>
          </p:nvPr>
        </p:nvSpPr>
        <p:spPr>
          <a:xfrm>
            <a:off x="6182137" y="6409790"/>
            <a:ext cx="5033991" cy="365125"/>
          </a:xfrm>
        </p:spPr>
        <p:txBody>
          <a:bodyPr/>
          <a:lstStyle/>
          <a:p>
            <a:r>
              <a:rPr lang="en-US" dirty="0"/>
              <a:t>Angst- </a:t>
            </a:r>
            <a:r>
              <a:rPr lang="en-US" dirty="0" err="1"/>
              <a:t>en</a:t>
            </a:r>
            <a:r>
              <a:rPr lang="en-US" dirty="0"/>
              <a:t> dwangstoornissen/ maandag  25 juni 2018 @ Gert Jan Lute/ Noorderpoort</a:t>
            </a:r>
          </a:p>
        </p:txBody>
      </p:sp>
    </p:spTree>
    <p:extLst>
      <p:ext uri="{BB962C8B-B14F-4D97-AF65-F5344CB8AC3E}">
        <p14:creationId xmlns:p14="http://schemas.microsoft.com/office/powerpoint/2010/main" val="3644673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650641" y="575724"/>
            <a:ext cx="3541359" cy="444694"/>
          </a:xfrm>
        </p:spPr>
        <p:txBody>
          <a:bodyPr>
            <a:normAutofit/>
          </a:bodyPr>
          <a:lstStyle/>
          <a:p>
            <a:r>
              <a:rPr lang="nl-NL" sz="1400" b="1" dirty="0">
                <a:latin typeface="Book Antiqua" panose="02040602050305030304" pitchFamily="18" charset="0"/>
              </a:rPr>
              <a:t>Angst- en dwangstoornissen</a:t>
            </a:r>
            <a:endParaRPr lang="nl-NL" sz="1400" dirty="0"/>
          </a:p>
        </p:txBody>
      </p:sp>
      <p:sp>
        <p:nvSpPr>
          <p:cNvPr id="3" name="Tijdelijke aanduiding voor inhoud 2"/>
          <p:cNvSpPr>
            <a:spLocks noGrp="1"/>
          </p:cNvSpPr>
          <p:nvPr>
            <p:ph idx="1"/>
          </p:nvPr>
        </p:nvSpPr>
        <p:spPr>
          <a:xfrm>
            <a:off x="208988" y="2381949"/>
            <a:ext cx="10986999" cy="4846320"/>
          </a:xfrm>
        </p:spPr>
        <p:txBody>
          <a:bodyPr>
            <a:noAutofit/>
          </a:bodyPr>
          <a:lstStyle/>
          <a:p>
            <a:pPr marL="0" lvl="0" indent="0">
              <a:buNone/>
            </a:pPr>
            <a:r>
              <a:rPr lang="nl-NL" sz="2400" u="sng" dirty="0">
                <a:latin typeface="Book Antiqua" panose="02040602050305030304" pitchFamily="18" charset="0"/>
              </a:rPr>
              <a:t>Cognitieve therapie</a:t>
            </a:r>
            <a:endParaRPr lang="nl-NL" sz="2400" dirty="0">
              <a:latin typeface="Book Antiqua" panose="02040602050305030304" pitchFamily="18" charset="0"/>
            </a:endParaRPr>
          </a:p>
          <a:p>
            <a:pPr marL="0" lvl="0" indent="0">
              <a:buNone/>
            </a:pPr>
            <a:r>
              <a:rPr lang="nl-NL" sz="2400" dirty="0">
                <a:latin typeface="Book Antiqua" panose="02040602050305030304" pitchFamily="18" charset="0"/>
              </a:rPr>
              <a:t>Hier leert de patiënt om bepaalde lichamelijke symptomen en denkwijzen als veroorzaker van angst te herkennen om die vervolgens te corrigeren.</a:t>
            </a:r>
          </a:p>
          <a:p>
            <a:pPr marL="0" lvl="0" indent="0">
              <a:buNone/>
            </a:pPr>
            <a:endParaRPr lang="nl-NL" sz="2400" dirty="0">
              <a:latin typeface="Book Antiqua" panose="02040602050305030304" pitchFamily="18" charset="0"/>
            </a:endParaRPr>
          </a:p>
          <a:p>
            <a:pPr marL="0" lvl="0" indent="0">
              <a:buNone/>
            </a:pPr>
            <a:r>
              <a:rPr lang="nl-NL" sz="2400" u="sng" dirty="0">
                <a:latin typeface="Book Antiqua" panose="02040602050305030304" pitchFamily="18" charset="0"/>
              </a:rPr>
              <a:t>Gedragstherapie</a:t>
            </a:r>
            <a:endParaRPr lang="nl-NL" sz="2400" dirty="0">
              <a:latin typeface="Book Antiqua" panose="02040602050305030304" pitchFamily="18" charset="0"/>
            </a:endParaRPr>
          </a:p>
          <a:p>
            <a:pPr marL="0" lvl="0" indent="0">
              <a:buNone/>
            </a:pPr>
            <a:r>
              <a:rPr lang="nl-NL" sz="2400" dirty="0">
                <a:latin typeface="Book Antiqua" panose="02040602050305030304" pitchFamily="18" charset="0"/>
              </a:rPr>
              <a:t> Hierbij moet de betrokkene het hoofd leren bieden aan de trigger van zijn    angsten in plaats van deze te mijden. De patiënt moet ervaren dat de tot angst leidende veroorzaker niet zo erg is als gevreesd en op die manier zijn angst de baas worden.</a:t>
            </a:r>
            <a:endParaRPr lang="nl-NL" sz="2000" dirty="0">
              <a:latin typeface="Book Antiqua" panose="02040602050305030304" pitchFamily="18" charset="0"/>
            </a:endParaRPr>
          </a:p>
        </p:txBody>
      </p:sp>
      <p:sp>
        <p:nvSpPr>
          <p:cNvPr id="5" name="Tekstvak 4"/>
          <p:cNvSpPr txBox="1"/>
          <p:nvPr/>
        </p:nvSpPr>
        <p:spPr>
          <a:xfrm>
            <a:off x="371061" y="1020418"/>
            <a:ext cx="5013375" cy="461665"/>
          </a:xfrm>
          <a:prstGeom prst="rect">
            <a:avLst/>
          </a:prstGeom>
          <a:noFill/>
        </p:spPr>
        <p:txBody>
          <a:bodyPr wrap="square" rtlCol="0">
            <a:spAutoFit/>
          </a:bodyPr>
          <a:lstStyle/>
          <a:p>
            <a:r>
              <a:rPr lang="nl-NL" sz="2400" dirty="0">
                <a:solidFill>
                  <a:srgbClr val="FFFF00"/>
                </a:solidFill>
                <a:latin typeface="Book Antiqua" panose="02040602050305030304" pitchFamily="18" charset="0"/>
              </a:rPr>
              <a:t>Behandeling van angststoornis</a:t>
            </a:r>
          </a:p>
        </p:txBody>
      </p:sp>
      <p:sp>
        <p:nvSpPr>
          <p:cNvPr id="7" name="Tijdelijke aanduiding voor voettekst 3"/>
          <p:cNvSpPr>
            <a:spLocks noGrp="1"/>
          </p:cNvSpPr>
          <p:nvPr>
            <p:ph type="ftr" sz="quarter" idx="11"/>
          </p:nvPr>
        </p:nvSpPr>
        <p:spPr>
          <a:xfrm>
            <a:off x="6728178" y="6291443"/>
            <a:ext cx="5033991" cy="365125"/>
          </a:xfrm>
        </p:spPr>
        <p:txBody>
          <a:bodyPr/>
          <a:lstStyle/>
          <a:p>
            <a:r>
              <a:rPr lang="en-US" dirty="0"/>
              <a:t>Angst- </a:t>
            </a:r>
            <a:r>
              <a:rPr lang="en-US" dirty="0" err="1"/>
              <a:t>en</a:t>
            </a:r>
            <a:r>
              <a:rPr lang="en-US" dirty="0"/>
              <a:t> dwangstoornissen/ maandag  25 juni 2018 @ Gert Jan Lute/ Noorderpoort</a:t>
            </a:r>
          </a:p>
        </p:txBody>
      </p:sp>
    </p:spTree>
    <p:extLst>
      <p:ext uri="{BB962C8B-B14F-4D97-AF65-F5344CB8AC3E}">
        <p14:creationId xmlns:p14="http://schemas.microsoft.com/office/powerpoint/2010/main" val="2256961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78362" y="265043"/>
            <a:ext cx="3713638" cy="427962"/>
          </a:xfrm>
        </p:spPr>
        <p:txBody>
          <a:bodyPr>
            <a:normAutofit/>
          </a:bodyPr>
          <a:lstStyle/>
          <a:p>
            <a:r>
              <a:rPr lang="nl-NL" sz="1400" b="1" dirty="0">
                <a:latin typeface="Book Antiqua" panose="02040602050305030304" pitchFamily="18" charset="0"/>
              </a:rPr>
              <a:t>Angst- en dwangstoornissen</a:t>
            </a:r>
            <a:endParaRPr lang="nl-NL" sz="1400" dirty="0"/>
          </a:p>
        </p:txBody>
      </p:sp>
      <p:sp>
        <p:nvSpPr>
          <p:cNvPr id="3" name="Tijdelijke aanduiding voor inhoud 2"/>
          <p:cNvSpPr>
            <a:spLocks noGrp="1"/>
          </p:cNvSpPr>
          <p:nvPr>
            <p:ph idx="1"/>
          </p:nvPr>
        </p:nvSpPr>
        <p:spPr>
          <a:xfrm>
            <a:off x="304800" y="2011680"/>
            <a:ext cx="11622157" cy="4206240"/>
          </a:xfrm>
        </p:spPr>
        <p:txBody>
          <a:bodyPr>
            <a:normAutofit lnSpcReduction="10000"/>
          </a:bodyPr>
          <a:lstStyle/>
          <a:p>
            <a:r>
              <a:rPr lang="nl-NL" dirty="0">
                <a:latin typeface="Book Antiqua" panose="02040602050305030304" pitchFamily="18" charset="0"/>
              </a:rPr>
              <a:t>Een </a:t>
            </a:r>
            <a:r>
              <a:rPr lang="nl-NL" b="1" dirty="0">
                <a:latin typeface="Book Antiqua" panose="02040602050305030304" pitchFamily="18" charset="0"/>
              </a:rPr>
              <a:t>angststoornis</a:t>
            </a:r>
            <a:r>
              <a:rPr lang="nl-NL" dirty="0">
                <a:latin typeface="Book Antiqua" panose="02040602050305030304" pitchFamily="18" charset="0"/>
              </a:rPr>
              <a:t> is een psychische aandoening die zich kenmerkt door de aanwezigheid van een pathologische angst. </a:t>
            </a:r>
          </a:p>
          <a:p>
            <a:r>
              <a:rPr lang="nl-NL" dirty="0">
                <a:latin typeface="Book Antiqua" panose="02040602050305030304" pitchFamily="18" charset="0"/>
              </a:rPr>
              <a:t>Angst is een gevoel dat optreedt bij dreigend gevaar. De emotie ontstaat als het welzijn van een persoon direct wordt bedreigd, maar ook als een persoon een situatie als bedreigend ervaart. </a:t>
            </a:r>
          </a:p>
          <a:p>
            <a:r>
              <a:rPr lang="nl-NL" dirty="0">
                <a:latin typeface="Book Antiqua" panose="02040602050305030304" pitchFamily="18" charset="0"/>
              </a:rPr>
              <a:t>Angsten kunnen kortdurend zijn, maar ook langdurend, soms zelfs levenslang. </a:t>
            </a:r>
          </a:p>
          <a:p>
            <a:r>
              <a:rPr lang="nl-NL" dirty="0">
                <a:latin typeface="Book Antiqua" panose="02040602050305030304" pitchFamily="18" charset="0"/>
              </a:rPr>
              <a:t>Als een angst geen reële grond heeft en de betrokken persoon er sociale problemen door ondervindt, is er sprake van een stoornis. </a:t>
            </a:r>
          </a:p>
          <a:p>
            <a:r>
              <a:rPr lang="nl-NL" dirty="0">
                <a:latin typeface="Book Antiqua" panose="02040602050305030304" pitchFamily="18" charset="0"/>
              </a:rPr>
              <a:t>Sommige van deze aandoeningen worden fobie genoemd.</a:t>
            </a:r>
          </a:p>
          <a:p>
            <a:r>
              <a:rPr lang="nl-NL" dirty="0">
                <a:latin typeface="Book Antiqua" panose="02040602050305030304" pitchFamily="18" charset="0"/>
              </a:rPr>
              <a:t>Angststoornissen zijn in de psychiatrie de meest voorkomende aandoeningen. Over het algemeen komen angststoornissen vaker voor bij vrouwen dan bij mannen. </a:t>
            </a:r>
          </a:p>
        </p:txBody>
      </p:sp>
      <p:sp>
        <p:nvSpPr>
          <p:cNvPr id="6" name="Tekstvak 5"/>
          <p:cNvSpPr txBox="1"/>
          <p:nvPr/>
        </p:nvSpPr>
        <p:spPr>
          <a:xfrm>
            <a:off x="715617" y="802116"/>
            <a:ext cx="6069496" cy="707886"/>
          </a:xfrm>
          <a:prstGeom prst="rect">
            <a:avLst/>
          </a:prstGeom>
          <a:noFill/>
        </p:spPr>
        <p:txBody>
          <a:bodyPr wrap="square" rtlCol="0">
            <a:spAutoFit/>
          </a:bodyPr>
          <a:lstStyle/>
          <a:p>
            <a:r>
              <a:rPr lang="nl-NL" sz="4000" dirty="0">
                <a:latin typeface="Book Antiqua" panose="02040602050305030304" pitchFamily="18" charset="0"/>
              </a:rPr>
              <a:t>Angststoornis</a:t>
            </a:r>
          </a:p>
        </p:txBody>
      </p:sp>
      <p:sp>
        <p:nvSpPr>
          <p:cNvPr id="8" name="Tijdelijke aanduiding voor voettekst 3"/>
          <p:cNvSpPr>
            <a:spLocks noGrp="1"/>
          </p:cNvSpPr>
          <p:nvPr>
            <p:ph type="ftr" sz="quarter" idx="11"/>
          </p:nvPr>
        </p:nvSpPr>
        <p:spPr>
          <a:xfrm>
            <a:off x="4109156" y="6234999"/>
            <a:ext cx="5033991" cy="365125"/>
          </a:xfrm>
        </p:spPr>
        <p:txBody>
          <a:bodyPr/>
          <a:lstStyle/>
          <a:p>
            <a:r>
              <a:rPr lang="en-US" dirty="0"/>
              <a:t>Angst- </a:t>
            </a:r>
            <a:r>
              <a:rPr lang="en-US" dirty="0" err="1"/>
              <a:t>en</a:t>
            </a:r>
            <a:r>
              <a:rPr lang="en-US" dirty="0"/>
              <a:t> dwangstoornissen/ maandag  25 juni 2018 @ Gert Jan Lute/ Noorderpoort</a:t>
            </a:r>
          </a:p>
        </p:txBody>
      </p:sp>
    </p:spTree>
    <p:extLst>
      <p:ext uri="{BB962C8B-B14F-4D97-AF65-F5344CB8AC3E}">
        <p14:creationId xmlns:p14="http://schemas.microsoft.com/office/powerpoint/2010/main" val="38925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8282609" y="344557"/>
            <a:ext cx="5221356" cy="369332"/>
          </a:xfrm>
          <a:prstGeom prst="rect">
            <a:avLst/>
          </a:prstGeom>
          <a:noFill/>
        </p:spPr>
        <p:txBody>
          <a:bodyPr wrap="square" rtlCol="0">
            <a:spAutoFit/>
          </a:bodyPr>
          <a:lstStyle/>
          <a:p>
            <a:r>
              <a:rPr lang="nl-NL" b="1" dirty="0">
                <a:latin typeface="Book Antiqua" panose="02040602050305030304" pitchFamily="18" charset="0"/>
              </a:rPr>
              <a:t>Angst- en dwangstoornissen</a:t>
            </a:r>
            <a:endParaRPr lang="nl-NL" dirty="0"/>
          </a:p>
        </p:txBody>
      </p:sp>
      <p:sp>
        <p:nvSpPr>
          <p:cNvPr id="5" name="Rechthoek 4"/>
          <p:cNvSpPr/>
          <p:nvPr/>
        </p:nvSpPr>
        <p:spPr>
          <a:xfrm>
            <a:off x="197237" y="175280"/>
            <a:ext cx="7921454" cy="584775"/>
          </a:xfrm>
          <a:prstGeom prst="rect">
            <a:avLst/>
          </a:prstGeom>
        </p:spPr>
        <p:txBody>
          <a:bodyPr wrap="square">
            <a:spAutoFit/>
          </a:bodyPr>
          <a:lstStyle/>
          <a:p>
            <a:r>
              <a:rPr lang="nl-NL" sz="3200" dirty="0">
                <a:solidFill>
                  <a:srgbClr val="FFFF00"/>
                </a:solidFill>
                <a:latin typeface="Book Antiqua" panose="02040602050305030304" pitchFamily="18" charset="0"/>
              </a:rPr>
              <a:t>1. </a:t>
            </a:r>
            <a:r>
              <a:rPr lang="nl-NL" sz="3200" u="sng" dirty="0">
                <a:solidFill>
                  <a:srgbClr val="FFFF00"/>
                </a:solidFill>
                <a:latin typeface="Book Antiqua" panose="02040602050305030304" pitchFamily="18" charset="0"/>
              </a:rPr>
              <a:t>Gegeneraliseerde angststoornis</a:t>
            </a:r>
            <a:endParaRPr lang="nl-NL" sz="3200" u="sng" dirty="0">
              <a:solidFill>
                <a:srgbClr val="FFFF00"/>
              </a:solidFill>
            </a:endParaRPr>
          </a:p>
        </p:txBody>
      </p:sp>
      <p:sp>
        <p:nvSpPr>
          <p:cNvPr id="7" name="Rechthoek 6"/>
          <p:cNvSpPr/>
          <p:nvPr/>
        </p:nvSpPr>
        <p:spPr>
          <a:xfrm>
            <a:off x="277396" y="883166"/>
            <a:ext cx="10638149" cy="5693866"/>
          </a:xfrm>
          <a:prstGeom prst="rect">
            <a:avLst/>
          </a:prstGeom>
        </p:spPr>
        <p:txBody>
          <a:bodyPr wrap="square">
            <a:spAutoFit/>
          </a:bodyPr>
          <a:lstStyle/>
          <a:p>
            <a:r>
              <a:rPr lang="nl-NL" sz="2800" dirty="0">
                <a:solidFill>
                  <a:srgbClr val="FFFF00"/>
                </a:solidFill>
                <a:latin typeface="Book Antiqua" panose="02040602050305030304" pitchFamily="18" charset="0"/>
              </a:rPr>
              <a:t>De patiënt lijdt aan langdurige buitensporige angstgevoelens en zorgen die moeilijk onder controle te krijgen zijn.</a:t>
            </a:r>
          </a:p>
          <a:p>
            <a:endParaRPr lang="nl-NL" sz="2800" dirty="0">
              <a:solidFill>
                <a:srgbClr val="FFFF00"/>
              </a:solidFill>
              <a:latin typeface="Book Antiqua" panose="02040602050305030304" pitchFamily="18" charset="0"/>
            </a:endParaRPr>
          </a:p>
          <a:p>
            <a:pPr marL="457200" indent="-457200">
              <a:buFont typeface="Arial" panose="020B0604020202020204" pitchFamily="34" charset="0"/>
              <a:buChar char="•"/>
            </a:pPr>
            <a:r>
              <a:rPr lang="nl-NL" sz="2800" dirty="0">
                <a:latin typeface="Book Antiqua" panose="02040602050305030304" pitchFamily="18" charset="0"/>
              </a:rPr>
              <a:t>F</a:t>
            </a:r>
            <a:r>
              <a:rPr lang="nl-NL" sz="2000" dirty="0">
                <a:latin typeface="Book Antiqua" panose="02040602050305030304" pitchFamily="18" charset="0"/>
              </a:rPr>
              <a:t>requentie, intensiteit en duur van de zorgen staan niet in verhouding tot hun feitelijke bron.</a:t>
            </a:r>
          </a:p>
          <a:p>
            <a:pPr marL="457200" indent="-457200">
              <a:buFont typeface="Arial" panose="020B0604020202020204" pitchFamily="34" charset="0"/>
              <a:buChar char="•"/>
            </a:pPr>
            <a:r>
              <a:rPr lang="nl-NL" sz="2800" dirty="0">
                <a:latin typeface="Book Antiqua" panose="02040602050305030304" pitchFamily="18" charset="0"/>
              </a:rPr>
              <a:t>D</a:t>
            </a:r>
            <a:r>
              <a:rPr lang="nl-NL" sz="2000" dirty="0">
                <a:latin typeface="Book Antiqua" panose="02040602050305030304" pitchFamily="18" charset="0"/>
              </a:rPr>
              <a:t>e optredende spanningen staan de dagelijkse gang van zaken in de weg. Het betreft vaak zorgen over werk, geld en gezondheid.</a:t>
            </a:r>
          </a:p>
          <a:p>
            <a:pPr marL="457200" indent="-457200">
              <a:buFont typeface="Arial" panose="020B0604020202020204" pitchFamily="34" charset="0"/>
              <a:buChar char="•"/>
            </a:pPr>
            <a:endParaRPr lang="nl-NL" sz="2000" dirty="0">
              <a:latin typeface="Book Antiqua" panose="02040602050305030304" pitchFamily="18" charset="0"/>
            </a:endParaRPr>
          </a:p>
          <a:p>
            <a:pPr marL="457200" indent="-457200">
              <a:buFont typeface="Arial" panose="020B0604020202020204" pitchFamily="34" charset="0"/>
              <a:buChar char="•"/>
            </a:pPr>
            <a:r>
              <a:rPr lang="nl-NL" sz="2800" dirty="0">
                <a:latin typeface="Book Antiqua" panose="02040602050305030304" pitchFamily="18" charset="0"/>
              </a:rPr>
              <a:t>I</a:t>
            </a:r>
            <a:r>
              <a:rPr lang="nl-NL" sz="2000" dirty="0">
                <a:latin typeface="Book Antiqua" panose="02040602050305030304" pitchFamily="18" charset="0"/>
              </a:rPr>
              <a:t>emand maakt zich vaak overmatig veel zorgen over op tijd zijn voor afspraken, het schoonhouden van het huis en de ordelijkheid van de werkplek.</a:t>
            </a:r>
          </a:p>
          <a:p>
            <a:pPr marL="457200" indent="-457200">
              <a:buFont typeface="Arial" panose="020B0604020202020204" pitchFamily="34" charset="0"/>
              <a:buChar char="•"/>
            </a:pPr>
            <a:r>
              <a:rPr lang="nl-NL" sz="2800" dirty="0">
                <a:latin typeface="Book Antiqua" panose="02040602050305030304" pitchFamily="18" charset="0"/>
              </a:rPr>
              <a:t>L</a:t>
            </a:r>
            <a:r>
              <a:rPr lang="nl-NL" sz="2000" dirty="0">
                <a:latin typeface="Book Antiqua" panose="02040602050305030304" pitchFamily="18" charset="0"/>
              </a:rPr>
              <a:t>ichamelijke symptomen: klamme handen, hyperactiviteit, moeite met slikken, problemen met het maag-darmkanaal,  schrikachtigheid, spierspanningen, misselijkheid en zweten</a:t>
            </a:r>
          </a:p>
          <a:p>
            <a:pPr marL="342900" indent="-342900">
              <a:buFont typeface="Arial" panose="020B0604020202020204" pitchFamily="34" charset="0"/>
              <a:buChar char="•"/>
            </a:pPr>
            <a:r>
              <a:rPr lang="nl-NL" sz="2800" dirty="0">
                <a:latin typeface="Book Antiqua" panose="02040602050305030304" pitchFamily="18" charset="0"/>
              </a:rPr>
              <a:t>  k</a:t>
            </a:r>
            <a:r>
              <a:rPr lang="nl-NL" sz="2000" dirty="0">
                <a:latin typeface="Book Antiqua" panose="02040602050305030304" pitchFamily="18" charset="0"/>
              </a:rPr>
              <a:t>omt bij circa vier procent van de bevolking voor, waarvan twee keer zo vaak bij   </a:t>
            </a:r>
          </a:p>
          <a:p>
            <a:r>
              <a:rPr lang="nl-NL" sz="2000" dirty="0">
                <a:latin typeface="Book Antiqua" panose="02040602050305030304" pitchFamily="18" charset="0"/>
              </a:rPr>
              <a:t>        vrouwen als bij mannen. </a:t>
            </a:r>
            <a:endParaRPr lang="nl-NL" sz="2800" dirty="0">
              <a:latin typeface="Book Antiqua" panose="02040602050305030304" pitchFamily="18" charset="0"/>
            </a:endParaRPr>
          </a:p>
        </p:txBody>
      </p:sp>
      <p:sp>
        <p:nvSpPr>
          <p:cNvPr id="6" name="Tijdelijke aanduiding voor voettekst 3"/>
          <p:cNvSpPr>
            <a:spLocks noGrp="1"/>
          </p:cNvSpPr>
          <p:nvPr>
            <p:ph type="ftr" sz="quarter" idx="11"/>
          </p:nvPr>
        </p:nvSpPr>
        <p:spPr>
          <a:xfrm>
            <a:off x="6746848" y="6335018"/>
            <a:ext cx="5033991" cy="365125"/>
          </a:xfrm>
        </p:spPr>
        <p:txBody>
          <a:bodyPr/>
          <a:lstStyle/>
          <a:p>
            <a:r>
              <a:rPr lang="en-US" dirty="0"/>
              <a:t>Angst- </a:t>
            </a:r>
            <a:r>
              <a:rPr lang="en-US" dirty="0" err="1"/>
              <a:t>en</a:t>
            </a:r>
            <a:r>
              <a:rPr lang="en-US" dirty="0"/>
              <a:t> dwangstoornissen/ maandag  25 juni 2018 @ Gert Jan Lute/ Noorderpoort</a:t>
            </a:r>
          </a:p>
        </p:txBody>
      </p:sp>
    </p:spTree>
    <p:extLst>
      <p:ext uri="{BB962C8B-B14F-4D97-AF65-F5344CB8AC3E}">
        <p14:creationId xmlns:p14="http://schemas.microsoft.com/office/powerpoint/2010/main" val="2136143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12102" y="297428"/>
            <a:ext cx="3514855" cy="418189"/>
          </a:xfrm>
        </p:spPr>
        <p:txBody>
          <a:bodyPr>
            <a:normAutofit/>
          </a:bodyPr>
          <a:lstStyle/>
          <a:p>
            <a:r>
              <a:rPr lang="nl-NL" sz="1400" b="1" dirty="0">
                <a:latin typeface="Book Antiqua" panose="02040602050305030304" pitchFamily="18" charset="0"/>
              </a:rPr>
              <a:t>Angst- en dwangstoornissen</a:t>
            </a:r>
            <a:endParaRPr lang="nl-NL" sz="1400" dirty="0"/>
          </a:p>
        </p:txBody>
      </p:sp>
      <p:sp>
        <p:nvSpPr>
          <p:cNvPr id="5" name="Tekstvak 4"/>
          <p:cNvSpPr txBox="1"/>
          <p:nvPr/>
        </p:nvSpPr>
        <p:spPr>
          <a:xfrm>
            <a:off x="410818" y="649710"/>
            <a:ext cx="4969565" cy="584775"/>
          </a:xfrm>
          <a:prstGeom prst="rect">
            <a:avLst/>
          </a:prstGeom>
          <a:noFill/>
        </p:spPr>
        <p:txBody>
          <a:bodyPr wrap="square" rtlCol="0">
            <a:spAutoFit/>
          </a:bodyPr>
          <a:lstStyle/>
          <a:p>
            <a:r>
              <a:rPr lang="nl-NL" sz="3200" u="sng" dirty="0">
                <a:solidFill>
                  <a:srgbClr val="FFFF00"/>
                </a:solidFill>
                <a:latin typeface="Book Antiqua" panose="02040602050305030304" pitchFamily="18" charset="0"/>
              </a:rPr>
              <a:t>2. Fobie </a:t>
            </a:r>
          </a:p>
        </p:txBody>
      </p:sp>
      <p:sp>
        <p:nvSpPr>
          <p:cNvPr id="6" name="Rechthoek 5"/>
          <p:cNvSpPr/>
          <p:nvPr/>
        </p:nvSpPr>
        <p:spPr>
          <a:xfrm>
            <a:off x="172278" y="1753353"/>
            <a:ext cx="11635409" cy="4401205"/>
          </a:xfrm>
          <a:prstGeom prst="rect">
            <a:avLst/>
          </a:prstGeom>
        </p:spPr>
        <p:txBody>
          <a:bodyPr wrap="square">
            <a:spAutoFit/>
          </a:bodyPr>
          <a:lstStyle/>
          <a:p>
            <a:r>
              <a:rPr lang="nl-NL" sz="2800" dirty="0">
                <a:solidFill>
                  <a:srgbClr val="FFFF00"/>
                </a:solidFill>
                <a:latin typeface="Book Antiqua" panose="02040602050305030304" pitchFamily="18" charset="0"/>
              </a:rPr>
              <a:t>De patiënt ontwikkelt een overmatige angst voor specifieke zaken of situaties. Deze angst staat niet in verhouding tot de reële bedreiging die van de situatie of het object uitgaat en de lijder is zich hiervan goed bewust.</a:t>
            </a:r>
          </a:p>
          <a:p>
            <a:endParaRPr lang="nl-NL" sz="2800" dirty="0">
              <a:latin typeface="Book Antiqua" panose="02040602050305030304" pitchFamily="18" charset="0"/>
            </a:endParaRPr>
          </a:p>
          <a:p>
            <a:r>
              <a:rPr lang="nl-NL" sz="2800" u="sng" dirty="0">
                <a:latin typeface="Book Antiqua" panose="02040602050305030304" pitchFamily="18" charset="0"/>
              </a:rPr>
              <a:t>De DSM erkent drie klassen fobieën:</a:t>
            </a:r>
          </a:p>
          <a:p>
            <a:endParaRPr lang="nl-NL" sz="2800" u="sng" dirty="0">
              <a:latin typeface="Book Antiqua" panose="02040602050305030304" pitchFamily="18" charset="0"/>
            </a:endParaRPr>
          </a:p>
          <a:p>
            <a:r>
              <a:rPr lang="nl-NL" sz="2800" dirty="0">
                <a:latin typeface="Book Antiqua" panose="02040602050305030304" pitchFamily="18" charset="0"/>
              </a:rPr>
              <a:t>1. Agorafobie</a:t>
            </a:r>
          </a:p>
          <a:p>
            <a:r>
              <a:rPr lang="nl-NL" sz="2800" dirty="0">
                <a:latin typeface="Book Antiqua" panose="02040602050305030304" pitchFamily="18" charset="0"/>
              </a:rPr>
              <a:t>2. Sociale fobie</a:t>
            </a:r>
          </a:p>
          <a:p>
            <a:r>
              <a:rPr lang="nl-NL" sz="2800" dirty="0">
                <a:latin typeface="Book Antiqua" panose="02040602050305030304" pitchFamily="18" charset="0"/>
              </a:rPr>
              <a:t>3. Specifieke fobie</a:t>
            </a:r>
          </a:p>
        </p:txBody>
      </p:sp>
      <p:sp>
        <p:nvSpPr>
          <p:cNvPr id="8" name="Tijdelijke aanduiding voor voettekst 3"/>
          <p:cNvSpPr>
            <a:spLocks noGrp="1"/>
          </p:cNvSpPr>
          <p:nvPr>
            <p:ph type="ftr" sz="quarter" idx="11"/>
          </p:nvPr>
        </p:nvSpPr>
        <p:spPr>
          <a:xfrm>
            <a:off x="4109156" y="6234999"/>
            <a:ext cx="5033991" cy="365125"/>
          </a:xfrm>
        </p:spPr>
        <p:txBody>
          <a:bodyPr/>
          <a:lstStyle/>
          <a:p>
            <a:r>
              <a:rPr lang="en-US" dirty="0"/>
              <a:t>Angst- </a:t>
            </a:r>
            <a:r>
              <a:rPr lang="en-US" dirty="0" err="1"/>
              <a:t>en</a:t>
            </a:r>
            <a:r>
              <a:rPr lang="en-US" dirty="0"/>
              <a:t> dwangstoornissen/ maandag  25 juni 2018 @ Gert Jan Lute/ Noorderpoort</a:t>
            </a:r>
          </a:p>
        </p:txBody>
      </p:sp>
    </p:spTree>
    <p:extLst>
      <p:ext uri="{BB962C8B-B14F-4D97-AF65-F5344CB8AC3E}">
        <p14:creationId xmlns:p14="http://schemas.microsoft.com/office/powerpoint/2010/main" val="3143099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8560905" y="225287"/>
            <a:ext cx="3233530" cy="369332"/>
          </a:xfrm>
          <a:prstGeom prst="rect">
            <a:avLst/>
          </a:prstGeom>
          <a:noFill/>
        </p:spPr>
        <p:txBody>
          <a:bodyPr wrap="square" rtlCol="0">
            <a:spAutoFit/>
          </a:bodyPr>
          <a:lstStyle/>
          <a:p>
            <a:r>
              <a:rPr lang="nl-NL" b="1" dirty="0">
                <a:latin typeface="Book Antiqua" panose="02040602050305030304" pitchFamily="18" charset="0"/>
              </a:rPr>
              <a:t>Angst- en dwangstoornissen</a:t>
            </a:r>
            <a:endParaRPr lang="nl-NL" dirty="0"/>
          </a:p>
        </p:txBody>
      </p:sp>
      <p:sp>
        <p:nvSpPr>
          <p:cNvPr id="4" name="Rechthoek 3"/>
          <p:cNvSpPr/>
          <p:nvPr/>
        </p:nvSpPr>
        <p:spPr>
          <a:xfrm>
            <a:off x="507636" y="1280881"/>
            <a:ext cx="10177669" cy="5324535"/>
          </a:xfrm>
          <a:prstGeom prst="rect">
            <a:avLst/>
          </a:prstGeom>
        </p:spPr>
        <p:txBody>
          <a:bodyPr wrap="square">
            <a:spAutoFit/>
          </a:bodyPr>
          <a:lstStyle/>
          <a:p>
            <a:pPr marL="342900" indent="-342900">
              <a:buAutoNum type="arabicPeriod"/>
            </a:pPr>
            <a:r>
              <a:rPr lang="nl-NL" sz="2400" dirty="0">
                <a:solidFill>
                  <a:srgbClr val="FFFF00"/>
                </a:solidFill>
                <a:latin typeface="Book Antiqua" panose="02040602050305030304" pitchFamily="18" charset="0"/>
              </a:rPr>
              <a:t>Agorafobie </a:t>
            </a:r>
          </a:p>
          <a:p>
            <a:r>
              <a:rPr lang="nl-NL" dirty="0">
                <a:latin typeface="Book Antiqua" panose="02040602050305030304" pitchFamily="18" charset="0"/>
              </a:rPr>
              <a:t>De angst om een vertrouwde en veilige omgeving te verlaten. Dit kan de vorm aannemen van angst voor open ruimten,</a:t>
            </a:r>
            <a:r>
              <a:rPr lang="nl-NL" baseline="30000" dirty="0">
                <a:latin typeface="Book Antiqua" panose="02040602050305030304" pitchFamily="18" charset="0"/>
              </a:rPr>
              <a:t> </a:t>
            </a:r>
            <a:r>
              <a:rPr lang="nl-NL" dirty="0">
                <a:latin typeface="Book Antiqua" panose="02040602050305030304" pitchFamily="18" charset="0"/>
              </a:rPr>
              <a:t>pleinen of straten,</a:t>
            </a:r>
            <a:r>
              <a:rPr lang="nl-NL" baseline="30000" dirty="0">
                <a:latin typeface="Book Antiqua" panose="02040602050305030304" pitchFamily="18" charset="0"/>
              </a:rPr>
              <a:t> </a:t>
            </a:r>
            <a:r>
              <a:rPr lang="nl-NL" dirty="0">
                <a:latin typeface="Book Antiqua" panose="02040602050305030304" pitchFamily="18" charset="0"/>
              </a:rPr>
              <a:t>situaties waarin veel mensen bij elkaar komen of de angst in verlegenheid gebracht te worden of niet 'terug te kunnen keren'. Ook reizen (bijvoorbeeld met trein, bus of auto)</a:t>
            </a:r>
            <a:r>
              <a:rPr lang="nl-NL" baseline="30000" dirty="0">
                <a:latin typeface="Book Antiqua" panose="02040602050305030304" pitchFamily="18" charset="0"/>
              </a:rPr>
              <a:t> </a:t>
            </a:r>
            <a:r>
              <a:rPr lang="nl-NL" dirty="0">
                <a:latin typeface="Book Antiqua" panose="02040602050305030304" pitchFamily="18" charset="0"/>
              </a:rPr>
              <a:t>kan deze angst veroorzaken.</a:t>
            </a:r>
          </a:p>
          <a:p>
            <a:endParaRPr lang="nl-NL" dirty="0">
              <a:latin typeface="Book Antiqua" panose="02040602050305030304" pitchFamily="18" charset="0"/>
            </a:endParaRPr>
          </a:p>
          <a:p>
            <a:endParaRPr lang="nl-NL" dirty="0">
              <a:latin typeface="Book Antiqua" panose="02040602050305030304" pitchFamily="18" charset="0"/>
            </a:endParaRPr>
          </a:p>
          <a:p>
            <a:r>
              <a:rPr lang="nl-NL" sz="2400" dirty="0">
                <a:solidFill>
                  <a:srgbClr val="FFFF00"/>
                </a:solidFill>
                <a:latin typeface="Book Antiqua" panose="02040602050305030304" pitchFamily="18" charset="0"/>
              </a:rPr>
              <a:t>2. Sociale fobie</a:t>
            </a:r>
          </a:p>
          <a:p>
            <a:r>
              <a:rPr lang="nl-NL" dirty="0">
                <a:latin typeface="Book Antiqua" panose="02040602050305030304" pitchFamily="18" charset="0"/>
              </a:rPr>
              <a:t>Grote onzekerheid en verlegenheid voor alledaagse sociale interacties en gebeurtenissen, bijvoorbeeld feestjes, vergaderingen, telefoneren of boodschappen doen. </a:t>
            </a:r>
          </a:p>
          <a:p>
            <a:r>
              <a:rPr lang="nl-NL" dirty="0">
                <a:latin typeface="Book Antiqua" panose="02040602050305030304" pitchFamily="18" charset="0"/>
              </a:rPr>
              <a:t>Angst voor afwijzing, commentaar, kritiek, pesten en uitlachen.</a:t>
            </a:r>
          </a:p>
          <a:p>
            <a:endParaRPr lang="nl-NL" sz="2400" dirty="0">
              <a:latin typeface="Book Antiqua" panose="02040602050305030304" pitchFamily="18" charset="0"/>
            </a:endParaRPr>
          </a:p>
          <a:p>
            <a:r>
              <a:rPr lang="nl-NL" sz="2400" dirty="0">
                <a:solidFill>
                  <a:srgbClr val="FFFF00"/>
                </a:solidFill>
                <a:latin typeface="Book Antiqua" panose="02040602050305030304" pitchFamily="18" charset="0"/>
              </a:rPr>
              <a:t>3. Specifieke fobie</a:t>
            </a:r>
          </a:p>
          <a:p>
            <a:r>
              <a:rPr lang="nl-NL" dirty="0">
                <a:latin typeface="Book Antiqua" panose="02040602050305030304" pitchFamily="18" charset="0"/>
              </a:rPr>
              <a:t>De angst beperkt zich tot specifieke situaties, objecten of zelfs mensen Bijvoorbeeld hoogten, onweer, spinnen. Blootstelling aan een fobische prikkel veroorzaakt meestal een directe angstreactie. De fobische situatie wordt vermeden of ondergaan met intense angst of spanning.</a:t>
            </a:r>
            <a:endParaRPr lang="nl-NL" dirty="0">
              <a:solidFill>
                <a:srgbClr val="FFFF00"/>
              </a:solidFill>
              <a:latin typeface="Book Antiqua" panose="02040602050305030304" pitchFamily="18" charset="0"/>
            </a:endParaRPr>
          </a:p>
          <a:p>
            <a:endParaRPr lang="nl-NL" sz="2800" dirty="0">
              <a:solidFill>
                <a:srgbClr val="FFFF00"/>
              </a:solidFill>
              <a:latin typeface="Book Antiqua" panose="02040602050305030304" pitchFamily="18" charset="0"/>
            </a:endParaRPr>
          </a:p>
        </p:txBody>
      </p:sp>
      <p:sp>
        <p:nvSpPr>
          <p:cNvPr id="5" name="Tekstvak 4"/>
          <p:cNvSpPr txBox="1"/>
          <p:nvPr/>
        </p:nvSpPr>
        <p:spPr>
          <a:xfrm>
            <a:off x="649357" y="409953"/>
            <a:ext cx="2663686" cy="523220"/>
          </a:xfrm>
          <a:prstGeom prst="rect">
            <a:avLst/>
          </a:prstGeom>
          <a:noFill/>
        </p:spPr>
        <p:txBody>
          <a:bodyPr wrap="square" rtlCol="0">
            <a:spAutoFit/>
          </a:bodyPr>
          <a:lstStyle/>
          <a:p>
            <a:r>
              <a:rPr lang="nl-NL" sz="2800" u="sng" dirty="0">
                <a:solidFill>
                  <a:srgbClr val="FFFF00"/>
                </a:solidFill>
                <a:latin typeface="Book Antiqua" panose="02040602050305030304" pitchFamily="18" charset="0"/>
              </a:rPr>
              <a:t>2. Fobie</a:t>
            </a:r>
          </a:p>
        </p:txBody>
      </p:sp>
      <p:sp>
        <p:nvSpPr>
          <p:cNvPr id="7" name="Tijdelijke aanduiding voor voettekst 3"/>
          <p:cNvSpPr>
            <a:spLocks noGrp="1"/>
          </p:cNvSpPr>
          <p:nvPr>
            <p:ph type="ftr" sz="quarter" idx="11"/>
          </p:nvPr>
        </p:nvSpPr>
        <p:spPr>
          <a:xfrm>
            <a:off x="6220178" y="6240291"/>
            <a:ext cx="5033991" cy="365125"/>
          </a:xfrm>
        </p:spPr>
        <p:txBody>
          <a:bodyPr/>
          <a:lstStyle/>
          <a:p>
            <a:r>
              <a:rPr lang="en-US" dirty="0"/>
              <a:t>Angst- </a:t>
            </a:r>
            <a:r>
              <a:rPr lang="en-US" dirty="0" err="1"/>
              <a:t>en</a:t>
            </a:r>
            <a:r>
              <a:rPr lang="en-US" dirty="0"/>
              <a:t> dwangstoornissen/ maandag  25 juni 2018 @ Gert Jan Lute/ Noorderpoort</a:t>
            </a:r>
          </a:p>
        </p:txBody>
      </p:sp>
    </p:spTree>
    <p:extLst>
      <p:ext uri="{BB962C8B-B14F-4D97-AF65-F5344CB8AC3E}">
        <p14:creationId xmlns:p14="http://schemas.microsoft.com/office/powerpoint/2010/main" val="3886998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89843" y="332802"/>
            <a:ext cx="3551584" cy="391684"/>
          </a:xfrm>
        </p:spPr>
        <p:txBody>
          <a:bodyPr>
            <a:normAutofit/>
          </a:bodyPr>
          <a:lstStyle/>
          <a:p>
            <a:r>
              <a:rPr lang="nl-NL" sz="1400" b="1" dirty="0">
                <a:latin typeface="Book Antiqua" panose="02040602050305030304" pitchFamily="18" charset="0"/>
              </a:rPr>
              <a:t>Angst- en dwangstoornissen</a:t>
            </a:r>
            <a:endParaRPr lang="nl-NL" sz="1400" b="1" dirty="0"/>
          </a:p>
        </p:txBody>
      </p:sp>
      <p:sp>
        <p:nvSpPr>
          <p:cNvPr id="5" name="Rechthoek 4"/>
          <p:cNvSpPr/>
          <p:nvPr/>
        </p:nvSpPr>
        <p:spPr>
          <a:xfrm>
            <a:off x="427997" y="2196904"/>
            <a:ext cx="11767932" cy="4093428"/>
          </a:xfrm>
          <a:prstGeom prst="rect">
            <a:avLst/>
          </a:prstGeom>
        </p:spPr>
        <p:txBody>
          <a:bodyPr wrap="square">
            <a:spAutoFit/>
          </a:bodyPr>
          <a:lstStyle/>
          <a:p>
            <a:pPr marL="342900" indent="-342900">
              <a:buFont typeface="Arial" panose="020B0604020202020204" pitchFamily="34" charset="0"/>
              <a:buChar char="•"/>
            </a:pPr>
            <a:r>
              <a:rPr lang="nl-NL" sz="2400" dirty="0">
                <a:latin typeface="Book Antiqua" panose="02040602050305030304" pitchFamily="18" charset="0"/>
              </a:rPr>
              <a:t>Obsessieve drang om bepaalde handelingen uit te voeren, die rituelen worden genoemd. </a:t>
            </a:r>
          </a:p>
          <a:p>
            <a:pPr marL="342900" indent="-342900">
              <a:buFont typeface="Arial" panose="020B0604020202020204" pitchFamily="34" charset="0"/>
              <a:buChar char="•"/>
            </a:pPr>
            <a:endParaRPr lang="nl-NL" sz="2400" dirty="0">
              <a:latin typeface="Book Antiqua" panose="02040602050305030304" pitchFamily="18" charset="0"/>
            </a:endParaRPr>
          </a:p>
          <a:p>
            <a:pPr marL="342900" indent="-342900">
              <a:buFont typeface="Arial" panose="020B0604020202020204" pitchFamily="34" charset="0"/>
              <a:buChar char="•"/>
            </a:pPr>
            <a:r>
              <a:rPr lang="nl-NL" sz="2400" dirty="0">
                <a:latin typeface="Book Antiqua" panose="02040602050305030304" pitchFamily="18" charset="0"/>
              </a:rPr>
              <a:t>De patiënt voert deze handelingen (compulsies) uit als reactie op </a:t>
            </a:r>
          </a:p>
          <a:p>
            <a:r>
              <a:rPr lang="nl-NL" sz="2400" dirty="0">
                <a:latin typeface="Book Antiqua" panose="02040602050305030304" pitchFamily="18" charset="0"/>
              </a:rPr>
              <a:t>    dwangmatige gedachten (obsessies). </a:t>
            </a:r>
          </a:p>
          <a:p>
            <a:pPr marL="342900" indent="-342900">
              <a:buFont typeface="Arial" panose="020B0604020202020204" pitchFamily="34" charset="0"/>
              <a:buChar char="•"/>
            </a:pPr>
            <a:endParaRPr lang="nl-NL" sz="2400" dirty="0">
              <a:latin typeface="Book Antiqua" panose="02040602050305030304" pitchFamily="18" charset="0"/>
            </a:endParaRPr>
          </a:p>
          <a:p>
            <a:pPr marL="342900" indent="-342900">
              <a:buFont typeface="Arial" panose="020B0604020202020204" pitchFamily="34" charset="0"/>
              <a:buChar char="•"/>
            </a:pPr>
            <a:r>
              <a:rPr lang="nl-NL" sz="2400" dirty="0">
                <a:latin typeface="Book Antiqua" panose="02040602050305030304" pitchFamily="18" charset="0"/>
              </a:rPr>
              <a:t>Voor anderen lijken deze handelingen overbodig en zij hebben ook geen oog voor de details, maar voor de patiënt zijn deze handelingen van vitaal belang en moeten ze volgens een bepaald patroon worden uitgevoerd om vermeende nadelige gevolgen te voorkomen. </a:t>
            </a:r>
          </a:p>
          <a:p>
            <a:pPr marL="342900" indent="-342900">
              <a:buFont typeface="Arial" panose="020B0604020202020204" pitchFamily="34" charset="0"/>
              <a:buChar char="•"/>
            </a:pPr>
            <a:endParaRPr lang="nl-NL" sz="2000" dirty="0">
              <a:latin typeface="Book Antiqua" panose="02040602050305030304" pitchFamily="18" charset="0"/>
            </a:endParaRPr>
          </a:p>
        </p:txBody>
      </p:sp>
      <p:sp>
        <p:nvSpPr>
          <p:cNvPr id="6" name="Tekstvak 5"/>
          <p:cNvSpPr txBox="1"/>
          <p:nvPr/>
        </p:nvSpPr>
        <p:spPr>
          <a:xfrm>
            <a:off x="427997" y="1089611"/>
            <a:ext cx="11138453" cy="584775"/>
          </a:xfrm>
          <a:prstGeom prst="rect">
            <a:avLst/>
          </a:prstGeom>
          <a:noFill/>
        </p:spPr>
        <p:txBody>
          <a:bodyPr wrap="square" rtlCol="0">
            <a:spAutoFit/>
          </a:bodyPr>
          <a:lstStyle/>
          <a:p>
            <a:r>
              <a:rPr lang="nl-NL" sz="3200" u="sng" dirty="0">
                <a:solidFill>
                  <a:srgbClr val="FFFF00"/>
                </a:solidFill>
                <a:latin typeface="Book Antiqua" panose="02040602050305030304" pitchFamily="18" charset="0"/>
              </a:rPr>
              <a:t>3. Obsessief Compulsieve stoornis ( OCS)</a:t>
            </a:r>
          </a:p>
        </p:txBody>
      </p:sp>
      <p:sp>
        <p:nvSpPr>
          <p:cNvPr id="8" name="Tijdelijke aanduiding voor voettekst 3"/>
          <p:cNvSpPr>
            <a:spLocks noGrp="1"/>
          </p:cNvSpPr>
          <p:nvPr>
            <p:ph type="ftr" sz="quarter" idx="11"/>
          </p:nvPr>
        </p:nvSpPr>
        <p:spPr>
          <a:xfrm>
            <a:off x="6532459" y="6337908"/>
            <a:ext cx="5033991" cy="365125"/>
          </a:xfrm>
        </p:spPr>
        <p:txBody>
          <a:bodyPr/>
          <a:lstStyle/>
          <a:p>
            <a:r>
              <a:rPr lang="en-US" dirty="0"/>
              <a:t>Angst- </a:t>
            </a:r>
            <a:r>
              <a:rPr lang="en-US" dirty="0" err="1"/>
              <a:t>en</a:t>
            </a:r>
            <a:r>
              <a:rPr lang="en-US" dirty="0"/>
              <a:t> dwangstoornissen/ maandag  25 juni 2018 @ Gert Jan Lute/ Noorderpoort</a:t>
            </a:r>
          </a:p>
        </p:txBody>
      </p:sp>
    </p:spTree>
    <p:extLst>
      <p:ext uri="{BB962C8B-B14F-4D97-AF65-F5344CB8AC3E}">
        <p14:creationId xmlns:p14="http://schemas.microsoft.com/office/powerpoint/2010/main" val="662031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03649" y="284176"/>
            <a:ext cx="3687133" cy="497702"/>
          </a:xfrm>
        </p:spPr>
        <p:txBody>
          <a:bodyPr>
            <a:normAutofit/>
          </a:bodyPr>
          <a:lstStyle/>
          <a:p>
            <a:r>
              <a:rPr lang="nl-NL" sz="1400" b="1" dirty="0">
                <a:latin typeface="Book Antiqua" panose="02040602050305030304" pitchFamily="18" charset="0"/>
              </a:rPr>
              <a:t>Angst- en dwangstoornissen</a:t>
            </a:r>
            <a:endParaRPr lang="nl-NL" sz="1400" dirty="0"/>
          </a:p>
        </p:txBody>
      </p:sp>
      <p:sp>
        <p:nvSpPr>
          <p:cNvPr id="3" name="Tijdelijke aanduiding voor inhoud 2"/>
          <p:cNvSpPr>
            <a:spLocks noGrp="1"/>
          </p:cNvSpPr>
          <p:nvPr>
            <p:ph idx="1"/>
          </p:nvPr>
        </p:nvSpPr>
        <p:spPr>
          <a:xfrm>
            <a:off x="195753" y="2038185"/>
            <a:ext cx="10857507" cy="4206240"/>
          </a:xfrm>
        </p:spPr>
        <p:txBody>
          <a:bodyPr>
            <a:normAutofit lnSpcReduction="10000"/>
          </a:bodyPr>
          <a:lstStyle/>
          <a:p>
            <a:r>
              <a:rPr lang="nl-NL" sz="2400" dirty="0">
                <a:latin typeface="Book Antiqua" panose="02040602050305030304" pitchFamily="18" charset="0"/>
              </a:rPr>
              <a:t>Voorbeelden zijn het zeer vaak controleren of een deur gesloten is of het overmatig vaak wassen van de handen.</a:t>
            </a:r>
          </a:p>
          <a:p>
            <a:endParaRPr lang="nl-NL" sz="2400" dirty="0">
              <a:latin typeface="Book Antiqua" panose="02040602050305030304" pitchFamily="18" charset="0"/>
            </a:endParaRPr>
          </a:p>
          <a:p>
            <a:r>
              <a:rPr lang="nl-NL" sz="2400" dirty="0">
                <a:latin typeface="Book Antiqua" panose="02040602050305030304" pitchFamily="18" charset="0"/>
              </a:rPr>
              <a:t>De handeling of gedachte kan een gevolg zijn van een sterk verantwoordelijkheidsgevoel, zoals de angst om iets kwetsbaars als een kind iets ergs aan te doen.</a:t>
            </a:r>
          </a:p>
          <a:p>
            <a:endParaRPr lang="nl-NL" sz="2400" baseline="30000" dirty="0">
              <a:latin typeface="Book Antiqua" panose="02040602050305030304" pitchFamily="18" charset="0"/>
            </a:endParaRPr>
          </a:p>
          <a:p>
            <a:r>
              <a:rPr lang="nl-NL" sz="2400" dirty="0">
                <a:latin typeface="Book Antiqua" panose="02040602050305030304" pitchFamily="18" charset="0"/>
              </a:rPr>
              <a:t>OCS komt zowel bij kinderen, adolescenten als volwassenen voor </a:t>
            </a:r>
          </a:p>
          <a:p>
            <a:endParaRPr lang="nl-NL" sz="2400" dirty="0">
              <a:latin typeface="Book Antiqua" panose="02040602050305030304" pitchFamily="18" charset="0"/>
            </a:endParaRPr>
          </a:p>
          <a:p>
            <a:r>
              <a:rPr lang="nl-NL" sz="2400" dirty="0">
                <a:latin typeface="Book Antiqua" panose="02040602050305030304" pitchFamily="18" charset="0"/>
              </a:rPr>
              <a:t>Veel OCS-volwassenen hadden ook in hun jeugd al OCS-symptomen.</a:t>
            </a:r>
            <a:endParaRPr lang="nl-NL" sz="2400" dirty="0"/>
          </a:p>
        </p:txBody>
      </p:sp>
      <p:sp>
        <p:nvSpPr>
          <p:cNvPr id="5" name="Tekstvak 4"/>
          <p:cNvSpPr txBox="1"/>
          <p:nvPr/>
        </p:nvSpPr>
        <p:spPr>
          <a:xfrm>
            <a:off x="371060" y="840975"/>
            <a:ext cx="5645426" cy="738664"/>
          </a:xfrm>
          <a:prstGeom prst="rect">
            <a:avLst/>
          </a:prstGeom>
          <a:noFill/>
        </p:spPr>
        <p:txBody>
          <a:bodyPr wrap="square" rtlCol="0">
            <a:spAutoFit/>
          </a:bodyPr>
          <a:lstStyle/>
          <a:p>
            <a:r>
              <a:rPr lang="nl-NL" sz="2400" u="sng" dirty="0">
                <a:solidFill>
                  <a:srgbClr val="FFFF00"/>
                </a:solidFill>
                <a:latin typeface="Book Antiqua" panose="02040602050305030304" pitchFamily="18" charset="0"/>
              </a:rPr>
              <a:t>Obsessief Compulsieve stoornis ( OCS)</a:t>
            </a:r>
          </a:p>
          <a:p>
            <a:endParaRPr lang="nl-NL" dirty="0"/>
          </a:p>
        </p:txBody>
      </p:sp>
      <p:sp>
        <p:nvSpPr>
          <p:cNvPr id="7" name="Tijdelijke aanduiding voor voettekst 3"/>
          <p:cNvSpPr>
            <a:spLocks noGrp="1"/>
          </p:cNvSpPr>
          <p:nvPr>
            <p:ph type="ftr" sz="quarter" idx="11"/>
          </p:nvPr>
        </p:nvSpPr>
        <p:spPr>
          <a:xfrm>
            <a:off x="6019269" y="6337846"/>
            <a:ext cx="5033991" cy="365125"/>
          </a:xfrm>
        </p:spPr>
        <p:txBody>
          <a:bodyPr/>
          <a:lstStyle/>
          <a:p>
            <a:r>
              <a:rPr lang="en-US" dirty="0"/>
              <a:t>Angst- </a:t>
            </a:r>
            <a:r>
              <a:rPr lang="en-US" dirty="0" err="1"/>
              <a:t>en</a:t>
            </a:r>
            <a:r>
              <a:rPr lang="en-US" dirty="0"/>
              <a:t> dwangstoornissen/ maandag  25 juni 2018 @ Gert Jan Lute/ Noorderpoort</a:t>
            </a:r>
          </a:p>
        </p:txBody>
      </p:sp>
    </p:spTree>
    <p:extLst>
      <p:ext uri="{BB962C8B-B14F-4D97-AF65-F5344CB8AC3E}">
        <p14:creationId xmlns:p14="http://schemas.microsoft.com/office/powerpoint/2010/main" val="712595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8799443" y="209585"/>
            <a:ext cx="3185487" cy="369332"/>
          </a:xfrm>
          <a:prstGeom prst="rect">
            <a:avLst/>
          </a:prstGeom>
        </p:spPr>
        <p:txBody>
          <a:bodyPr wrap="none">
            <a:spAutoFit/>
          </a:bodyPr>
          <a:lstStyle/>
          <a:p>
            <a:r>
              <a:rPr lang="nl-NL" b="1" dirty="0">
                <a:latin typeface="Book Antiqua" panose="02040602050305030304" pitchFamily="18" charset="0"/>
              </a:rPr>
              <a:t>Angst- en dwangstoornissen</a:t>
            </a:r>
            <a:endParaRPr lang="nl-NL" dirty="0"/>
          </a:p>
        </p:txBody>
      </p:sp>
      <p:sp>
        <p:nvSpPr>
          <p:cNvPr id="4" name="Rechthoek 3"/>
          <p:cNvSpPr/>
          <p:nvPr/>
        </p:nvSpPr>
        <p:spPr>
          <a:xfrm>
            <a:off x="106017" y="993913"/>
            <a:ext cx="11714921" cy="5786199"/>
          </a:xfrm>
          <a:prstGeom prst="rect">
            <a:avLst/>
          </a:prstGeom>
        </p:spPr>
        <p:txBody>
          <a:bodyPr wrap="square">
            <a:spAutoFit/>
          </a:bodyPr>
          <a:lstStyle/>
          <a:p>
            <a:r>
              <a:rPr lang="nl-NL" sz="3200" dirty="0">
                <a:solidFill>
                  <a:srgbClr val="FFFF00"/>
                </a:solidFill>
                <a:latin typeface="Book Antiqua" panose="02040602050305030304" pitchFamily="18" charset="0"/>
              </a:rPr>
              <a:t>Dwanggedachten</a:t>
            </a:r>
          </a:p>
          <a:p>
            <a:endParaRPr lang="nl-NL" dirty="0">
              <a:latin typeface="inherit, serif"/>
            </a:endParaRPr>
          </a:p>
          <a:p>
            <a:pPr marL="285750" indent="-285750">
              <a:buFont typeface="Arial" panose="020B0604020202020204" pitchFamily="34" charset="0"/>
              <a:buChar char="•"/>
            </a:pPr>
            <a:r>
              <a:rPr lang="nl-NL" sz="2400" dirty="0">
                <a:latin typeface="Book Antiqua" panose="02040602050305030304" pitchFamily="18" charset="0"/>
              </a:rPr>
              <a:t>Recidiverende en aanhoudende gedachten, impulsen of voorstellingen, die gedurende bepaalde momenten van de stoornis als opgedrongen en misplaatst beleefd worden en die duidelijke angst of lijden veroorzaken.</a:t>
            </a:r>
          </a:p>
          <a:p>
            <a:endParaRPr lang="nl-NL" sz="2400" dirty="0">
              <a:latin typeface="Book Antiqua" panose="02040602050305030304" pitchFamily="18" charset="0"/>
            </a:endParaRPr>
          </a:p>
          <a:p>
            <a:pPr marL="285750" indent="-285750">
              <a:buFont typeface="Arial" panose="020B0604020202020204" pitchFamily="34" charset="0"/>
              <a:buChar char="•"/>
            </a:pPr>
            <a:r>
              <a:rPr lang="nl-NL" sz="2400" dirty="0">
                <a:latin typeface="Book Antiqua" panose="02040602050305030304" pitchFamily="18" charset="0"/>
              </a:rPr>
              <a:t>De gedachten, impulsen of voorstellingen zijn niet eenvoudig een overdreven bezorgdheid over problemen uit het dagelijkse leven.</a:t>
            </a:r>
          </a:p>
          <a:p>
            <a:pPr marL="285750" indent="-285750">
              <a:buFont typeface="Arial" panose="020B0604020202020204" pitchFamily="34" charset="0"/>
              <a:buChar char="•"/>
            </a:pPr>
            <a:endParaRPr lang="nl-NL" sz="2400" dirty="0">
              <a:latin typeface="Book Antiqua" panose="02040602050305030304" pitchFamily="18" charset="0"/>
            </a:endParaRPr>
          </a:p>
          <a:p>
            <a:pPr marL="285750" indent="-285750">
              <a:buFont typeface="Arial" panose="020B0604020202020204" pitchFamily="34" charset="0"/>
              <a:buChar char="•"/>
            </a:pPr>
            <a:r>
              <a:rPr lang="nl-NL" sz="2400" dirty="0">
                <a:latin typeface="Book Antiqua" panose="02040602050305030304" pitchFamily="18" charset="0"/>
              </a:rPr>
              <a:t>Betrokkene probeert deze gedachten, impulsen of voorstellingen te negeren of te onderdrukken, of deze te neutraliseren met een andere gedachte of handeling.</a:t>
            </a:r>
          </a:p>
          <a:p>
            <a:endParaRPr lang="nl-NL" sz="2400" dirty="0">
              <a:latin typeface="Book Antiqua" panose="02040602050305030304" pitchFamily="18" charset="0"/>
            </a:endParaRPr>
          </a:p>
          <a:p>
            <a:pPr marL="285750" indent="-285750">
              <a:buFont typeface="Arial" panose="020B0604020202020204" pitchFamily="34" charset="0"/>
              <a:buChar char="•"/>
            </a:pPr>
            <a:r>
              <a:rPr lang="nl-NL" sz="2400" dirty="0">
                <a:latin typeface="Book Antiqua" panose="02040602050305030304" pitchFamily="18" charset="0"/>
              </a:rPr>
              <a:t>Betrokkene is zich ervan bewust dat de dwangmatige gedachten, impulsen of voorstellingen het product zijn van zijn eigen geest en niet van buitenaf opgelegd.</a:t>
            </a:r>
            <a:r>
              <a:rPr lang="nl-NL" dirty="0">
                <a:latin typeface="Book Antiqua" panose="02040602050305030304" pitchFamily="18" charset="0"/>
              </a:rPr>
              <a:t>                </a:t>
            </a:r>
            <a:endParaRPr lang="nl-NL" dirty="0">
              <a:effectLst/>
              <a:latin typeface="Book Antiqua" panose="02040602050305030304" pitchFamily="18" charset="0"/>
            </a:endParaRPr>
          </a:p>
        </p:txBody>
      </p:sp>
      <p:sp>
        <p:nvSpPr>
          <p:cNvPr id="5" name="Rechthoek 4"/>
          <p:cNvSpPr/>
          <p:nvPr/>
        </p:nvSpPr>
        <p:spPr>
          <a:xfrm>
            <a:off x="106017" y="209585"/>
            <a:ext cx="5503430" cy="461665"/>
          </a:xfrm>
          <a:prstGeom prst="rect">
            <a:avLst/>
          </a:prstGeom>
        </p:spPr>
        <p:txBody>
          <a:bodyPr wrap="none">
            <a:spAutoFit/>
          </a:bodyPr>
          <a:lstStyle/>
          <a:p>
            <a:r>
              <a:rPr lang="nl-NL" sz="2400" u="sng" dirty="0">
                <a:solidFill>
                  <a:srgbClr val="FFFF00"/>
                </a:solidFill>
                <a:latin typeface="Book Antiqua" panose="02040602050305030304" pitchFamily="18" charset="0"/>
              </a:rPr>
              <a:t>Obsessief Compulsieve stoornis ( OCS)</a:t>
            </a:r>
          </a:p>
        </p:txBody>
      </p:sp>
      <p:sp>
        <p:nvSpPr>
          <p:cNvPr id="7" name="Tijdelijke aanduiding voor voettekst 3"/>
          <p:cNvSpPr>
            <a:spLocks noGrp="1"/>
          </p:cNvSpPr>
          <p:nvPr>
            <p:ph type="ftr" sz="quarter" idx="11"/>
          </p:nvPr>
        </p:nvSpPr>
        <p:spPr>
          <a:xfrm>
            <a:off x="6378223" y="6414987"/>
            <a:ext cx="5033991" cy="365125"/>
          </a:xfrm>
        </p:spPr>
        <p:txBody>
          <a:bodyPr/>
          <a:lstStyle/>
          <a:p>
            <a:r>
              <a:rPr lang="en-US" dirty="0"/>
              <a:t>Angst- </a:t>
            </a:r>
            <a:r>
              <a:rPr lang="en-US" dirty="0" err="1"/>
              <a:t>en</a:t>
            </a:r>
            <a:r>
              <a:rPr lang="en-US" dirty="0"/>
              <a:t> dwangstoornissen/ maandag  25 juni 2018 @ Gert Jan Lute/ Noorderpoort</a:t>
            </a:r>
          </a:p>
        </p:txBody>
      </p:sp>
    </p:spTree>
    <p:extLst>
      <p:ext uri="{BB962C8B-B14F-4D97-AF65-F5344CB8AC3E}">
        <p14:creationId xmlns:p14="http://schemas.microsoft.com/office/powerpoint/2010/main" val="1513521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51857" y="306978"/>
            <a:ext cx="3899168" cy="494223"/>
          </a:xfrm>
        </p:spPr>
        <p:txBody>
          <a:bodyPr>
            <a:normAutofit/>
          </a:bodyPr>
          <a:lstStyle/>
          <a:p>
            <a:r>
              <a:rPr lang="nl-NL" sz="1400" b="1" dirty="0">
                <a:latin typeface="Book Antiqua" panose="02040602050305030304" pitchFamily="18" charset="0"/>
              </a:rPr>
              <a:t>Angst- en dwangstoornissen</a:t>
            </a:r>
            <a:endParaRPr lang="nl-NL" sz="1400" dirty="0"/>
          </a:p>
        </p:txBody>
      </p:sp>
      <p:sp>
        <p:nvSpPr>
          <p:cNvPr id="7" name="Tekstvak 6"/>
          <p:cNvSpPr txBox="1"/>
          <p:nvPr/>
        </p:nvSpPr>
        <p:spPr>
          <a:xfrm>
            <a:off x="675861" y="1060174"/>
            <a:ext cx="5685182" cy="461665"/>
          </a:xfrm>
          <a:prstGeom prst="rect">
            <a:avLst/>
          </a:prstGeom>
          <a:noFill/>
        </p:spPr>
        <p:txBody>
          <a:bodyPr wrap="square" rtlCol="0">
            <a:spAutoFit/>
          </a:bodyPr>
          <a:lstStyle/>
          <a:p>
            <a:r>
              <a:rPr lang="nl-NL" sz="2400" dirty="0">
                <a:solidFill>
                  <a:srgbClr val="FFFF00"/>
                </a:solidFill>
                <a:latin typeface="Book Antiqua" panose="02040602050305030304" pitchFamily="18" charset="0"/>
              </a:rPr>
              <a:t>Dwanghandelingen</a:t>
            </a:r>
          </a:p>
        </p:txBody>
      </p:sp>
      <p:sp>
        <p:nvSpPr>
          <p:cNvPr id="8" name="Rechthoek 7"/>
          <p:cNvSpPr/>
          <p:nvPr/>
        </p:nvSpPr>
        <p:spPr>
          <a:xfrm>
            <a:off x="315023" y="2390724"/>
            <a:ext cx="11532420" cy="3785652"/>
          </a:xfrm>
          <a:prstGeom prst="rect">
            <a:avLst/>
          </a:prstGeom>
        </p:spPr>
        <p:txBody>
          <a:bodyPr wrap="square">
            <a:spAutoFit/>
          </a:bodyPr>
          <a:lstStyle/>
          <a:p>
            <a:pPr marL="285750" indent="-285750">
              <a:buFont typeface="Arial" panose="020B0604020202020204" pitchFamily="34" charset="0"/>
              <a:buChar char="•"/>
            </a:pPr>
            <a:r>
              <a:rPr lang="nl-NL" sz="2400" dirty="0">
                <a:latin typeface="Book Antiqua" panose="02040602050305030304" pitchFamily="18" charset="0"/>
              </a:rPr>
              <a:t>Zich herhalend gedrag (bijvoorbeeld handenwassen, opruimen, controleren) of psychische activiteit (bijvoorbeeld bidden, tellen, in stilte woorden herhalen) waartoe betrokkene zich gedwongen voelt in reactie op een dwanggedachte, of zich aan regels houden die rigide moeten worden toegepast.</a:t>
            </a:r>
          </a:p>
          <a:p>
            <a:pPr marL="285750" indent="-285750">
              <a:buFont typeface="Arial" panose="020B0604020202020204" pitchFamily="34" charset="0"/>
              <a:buChar char="•"/>
            </a:pPr>
            <a:endParaRPr lang="nl-NL" sz="2400" dirty="0">
              <a:latin typeface="Book Antiqua" panose="02040602050305030304" pitchFamily="18" charset="0"/>
            </a:endParaRPr>
          </a:p>
          <a:p>
            <a:pPr marL="285750" indent="-285750">
              <a:buFont typeface="Arial" panose="020B0604020202020204" pitchFamily="34" charset="0"/>
              <a:buChar char="•"/>
            </a:pPr>
            <a:r>
              <a:rPr lang="nl-NL" sz="2400" dirty="0">
                <a:latin typeface="Book Antiqua" panose="02040602050305030304" pitchFamily="18" charset="0"/>
              </a:rPr>
              <a:t>De gedragingen of psychische activiteiten zijn gericht op het voorkómen of verminderen van het lijden, of op het voorkómen van een bepaalde gevreesde gebeurtenis of situatie; deze gedragingen of psychische activiteiten tonen echter geen realistische samenhang met de gebeurtenis die geneutraliseerd of voorkomen moet worden, of zijn duidelijk overdreven</a:t>
            </a:r>
            <a:endParaRPr lang="nl-NL" sz="2400" dirty="0">
              <a:effectLst/>
              <a:latin typeface="Book Antiqua" panose="02040602050305030304" pitchFamily="18" charset="0"/>
            </a:endParaRPr>
          </a:p>
        </p:txBody>
      </p:sp>
      <p:sp>
        <p:nvSpPr>
          <p:cNvPr id="9" name="Rechthoek 8"/>
          <p:cNvSpPr/>
          <p:nvPr/>
        </p:nvSpPr>
        <p:spPr>
          <a:xfrm>
            <a:off x="495300" y="444364"/>
            <a:ext cx="5503430" cy="461665"/>
          </a:xfrm>
          <a:prstGeom prst="rect">
            <a:avLst/>
          </a:prstGeom>
        </p:spPr>
        <p:txBody>
          <a:bodyPr wrap="none">
            <a:spAutoFit/>
          </a:bodyPr>
          <a:lstStyle/>
          <a:p>
            <a:r>
              <a:rPr lang="nl-NL" sz="2400" u="sng" dirty="0">
                <a:solidFill>
                  <a:srgbClr val="FFFF00"/>
                </a:solidFill>
                <a:latin typeface="Book Antiqua" panose="02040602050305030304" pitchFamily="18" charset="0"/>
              </a:rPr>
              <a:t>Obsessief Compulsieve stoornis ( OCS)</a:t>
            </a:r>
          </a:p>
        </p:txBody>
      </p:sp>
      <p:sp>
        <p:nvSpPr>
          <p:cNvPr id="11" name="Tijdelijke aanduiding voor voettekst 3"/>
          <p:cNvSpPr>
            <a:spLocks noGrp="1"/>
          </p:cNvSpPr>
          <p:nvPr>
            <p:ph type="ftr" sz="quarter" idx="11"/>
          </p:nvPr>
        </p:nvSpPr>
        <p:spPr>
          <a:xfrm>
            <a:off x="6547556" y="6426495"/>
            <a:ext cx="5033991" cy="365125"/>
          </a:xfrm>
        </p:spPr>
        <p:txBody>
          <a:bodyPr/>
          <a:lstStyle/>
          <a:p>
            <a:r>
              <a:rPr lang="en-US" dirty="0"/>
              <a:t>Angst- </a:t>
            </a:r>
            <a:r>
              <a:rPr lang="en-US" dirty="0" err="1"/>
              <a:t>en</a:t>
            </a:r>
            <a:r>
              <a:rPr lang="en-US" dirty="0"/>
              <a:t> dwangstoornissen/ maandag  25 juni 2018 @ Gert Jan Lute/ Noorderpoort</a:t>
            </a:r>
          </a:p>
        </p:txBody>
      </p:sp>
    </p:spTree>
    <p:extLst>
      <p:ext uri="{BB962C8B-B14F-4D97-AF65-F5344CB8AC3E}">
        <p14:creationId xmlns:p14="http://schemas.microsoft.com/office/powerpoint/2010/main" val="33013768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estreept">
  <a:themeElements>
    <a:clrScheme name="Banded">
      <a:dk1>
        <a:srgbClr val="2C2C2C"/>
      </a:dk1>
      <a:lt1>
        <a:srgbClr val="FFFFFF"/>
      </a:lt1>
      <a:dk2>
        <a:srgbClr val="606060"/>
      </a:dk2>
      <a:lt2>
        <a:srgbClr val="EDEDED"/>
      </a:lt2>
      <a:accent1>
        <a:srgbClr val="FFC000"/>
      </a:accent1>
      <a:accent2>
        <a:srgbClr val="A5D028"/>
      </a:accent2>
      <a:accent3>
        <a:srgbClr val="0CC978"/>
      </a:accent3>
      <a:accent4>
        <a:srgbClr val="099BDD"/>
      </a:accent4>
      <a:accent5>
        <a:srgbClr val="47BFCD"/>
      </a:accent5>
      <a:accent6>
        <a:srgbClr val="DD7C15"/>
      </a:accent6>
      <a:hlink>
        <a:srgbClr val="FF9933"/>
      </a:hlink>
      <a:folHlink>
        <a:srgbClr val="B2B2B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80053979396584F96D742685097871F" ma:contentTypeVersion="8" ma:contentTypeDescription="Een nieuw document maken." ma:contentTypeScope="" ma:versionID="9117dd2fcfe12350821822c933b29f2d">
  <xsd:schema xmlns:xsd="http://www.w3.org/2001/XMLSchema" xmlns:xs="http://www.w3.org/2001/XMLSchema" xmlns:p="http://schemas.microsoft.com/office/2006/metadata/properties" xmlns:ns2="657badc7-5b73-49fc-aaf6-044af47df739" xmlns:ns3="deb9f1bc-45b5-4a08-b62a-86e94b70de4f" targetNamespace="http://schemas.microsoft.com/office/2006/metadata/properties" ma:root="true" ma:fieldsID="445633536bd001d4c136f9a1eb50816c" ns2:_="" ns3:_="">
    <xsd:import namespace="657badc7-5b73-49fc-aaf6-044af47df739"/>
    <xsd:import namespace="deb9f1bc-45b5-4a08-b62a-86e94b70de4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Location" minOccurs="0"/>
                <xsd:element ref="ns2:MediaServiceAutoTags"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7badc7-5b73-49fc-aaf6-044af47df7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MediaServiceLocation" ma:internalName="MediaServiceLocation" ma:readOnly="true">
      <xsd:simpleType>
        <xsd:restriction base="dms:Text"/>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eb9f1bc-45b5-4a08-b62a-86e94b70de4f"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56954C-C949-428E-AD67-CCC1F54D0AD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657badc7-5b73-49fc-aaf6-044af47df739"/>
    <ds:schemaRef ds:uri="http://www.w3.org/XML/1998/namespace"/>
  </ds:schemaRefs>
</ds:datastoreItem>
</file>

<file path=customXml/itemProps2.xml><?xml version="1.0" encoding="utf-8"?>
<ds:datastoreItem xmlns:ds="http://schemas.openxmlformats.org/officeDocument/2006/customXml" ds:itemID="{180098EE-6BE4-447D-9E10-0889B68BE7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7badc7-5b73-49fc-aaf6-044af47df739"/>
    <ds:schemaRef ds:uri="deb9f1bc-45b5-4a08-b62a-86e94b70de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FC2B5B-07D0-40DA-86E3-68D2775228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TM03090430[[fn=Aaneengesloten]]</Template>
  <TotalTime>412</TotalTime>
  <Words>1689</Words>
  <Application>Microsoft Office PowerPoint</Application>
  <PresentationFormat>Breedbeeld</PresentationFormat>
  <Paragraphs>171</Paragraphs>
  <Slides>16</Slides>
  <Notes>0</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Gestreept</vt:lpstr>
      <vt:lpstr>Angst- en dwangstoornissen</vt:lpstr>
      <vt:lpstr>Angst- en dwangstoornissen</vt:lpstr>
      <vt:lpstr>PowerPoint-presentatie</vt:lpstr>
      <vt:lpstr>Angst- en dwangstoornissen</vt:lpstr>
      <vt:lpstr>PowerPoint-presentatie</vt:lpstr>
      <vt:lpstr>Angst- en dwangstoornissen</vt:lpstr>
      <vt:lpstr>Angst- en dwangstoornissen</vt:lpstr>
      <vt:lpstr>PowerPoint-presentatie</vt:lpstr>
      <vt:lpstr>Angst- en dwangstoornissen</vt:lpstr>
      <vt:lpstr>Angst- en dwangstoornissen</vt:lpstr>
      <vt:lpstr>Angst- en dwangstoornissen</vt:lpstr>
      <vt:lpstr>Angst- en dwangstoornissen</vt:lpstr>
      <vt:lpstr>PowerPoint-presentatie</vt:lpstr>
      <vt:lpstr>Angst- en dwangstoornissen</vt:lpstr>
      <vt:lpstr>PowerPoint-presentatie</vt:lpstr>
      <vt:lpstr>Angst- en dwangstoornissen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Angst- en dwangstoornissen</dc:title>
  <dc:creator>Gert Jan Lute</dc:creator>
  <cp:lastModifiedBy>Gert Jan Lute</cp:lastModifiedBy>
  <cp:revision>33</cp:revision>
  <dcterms:created xsi:type="dcterms:W3CDTF">2017-05-25T21:45:57Z</dcterms:created>
  <dcterms:modified xsi:type="dcterms:W3CDTF">2018-07-02T07:02:56Z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0x010100B80053979396584F96D742685097871F</vt:lpwstr>
  </property>
</Properties>
</file>